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2" r:id="rId3"/>
    <p:sldId id="258" r:id="rId4"/>
    <p:sldId id="259" r:id="rId5"/>
    <p:sldId id="279" r:id="rId6"/>
    <p:sldId id="260" r:id="rId7"/>
    <p:sldId id="281" r:id="rId8"/>
    <p:sldId id="263" r:id="rId9"/>
    <p:sldId id="262" r:id="rId10"/>
    <p:sldId id="264" r:id="rId11"/>
    <p:sldId id="265" r:id="rId12"/>
    <p:sldId id="266" r:id="rId13"/>
    <p:sldId id="268" r:id="rId14"/>
    <p:sldId id="267" r:id="rId15"/>
    <p:sldId id="269" r:id="rId16"/>
    <p:sldId id="261" r:id="rId17"/>
    <p:sldId id="270" r:id="rId18"/>
    <p:sldId id="271" r:id="rId19"/>
    <p:sldId id="277" r:id="rId20"/>
    <p:sldId id="272" r:id="rId21"/>
    <p:sldId id="273" r:id="rId22"/>
    <p:sldId id="274" r:id="rId23"/>
    <p:sldId id="275" r:id="rId24"/>
    <p:sldId id="276" r:id="rId25"/>
    <p:sldId id="280" r:id="rId26"/>
    <p:sldId id="278"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18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35FEFA9-DD75-4FEC-B793-FC84500C594B}" type="datetimeFigureOut">
              <a:rPr lang="en-US" smtClean="0"/>
              <a:t>8/7/2025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7349C5-14D2-4377-85A6-E8A7DA90BDAE}" type="slidenum">
              <a:rPr lang="en-US" smtClean="0"/>
              <a:t>‹#›</a:t>
            </a:fld>
            <a:endParaRPr lang="en-US"/>
          </a:p>
        </p:txBody>
      </p:sp>
    </p:spTree>
    <p:extLst>
      <p:ext uri="{BB962C8B-B14F-4D97-AF65-F5344CB8AC3E}">
        <p14:creationId xmlns:p14="http://schemas.microsoft.com/office/powerpoint/2010/main" val="3723188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5FEFA9-DD75-4FEC-B793-FC84500C594B}" type="datetimeFigureOut">
              <a:rPr lang="en-US" smtClean="0"/>
              <a:t>8/7/2025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7349C5-14D2-4377-85A6-E8A7DA90BDAE}" type="slidenum">
              <a:rPr lang="en-US" smtClean="0"/>
              <a:t>‹#›</a:t>
            </a:fld>
            <a:endParaRPr lang="en-US"/>
          </a:p>
        </p:txBody>
      </p:sp>
    </p:spTree>
    <p:extLst>
      <p:ext uri="{BB962C8B-B14F-4D97-AF65-F5344CB8AC3E}">
        <p14:creationId xmlns:p14="http://schemas.microsoft.com/office/powerpoint/2010/main" val="3813807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35FEFA9-DD75-4FEC-B793-FC84500C594B}" type="datetimeFigureOut">
              <a:rPr lang="en-US" smtClean="0"/>
              <a:t>8/7/2025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7349C5-14D2-4377-85A6-E8A7DA90BDAE}" type="slidenum">
              <a:rPr lang="en-US" smtClean="0"/>
              <a:t>‹#›</a:t>
            </a:fld>
            <a:endParaRPr lang="en-US"/>
          </a:p>
        </p:txBody>
      </p:sp>
    </p:spTree>
    <p:extLst>
      <p:ext uri="{BB962C8B-B14F-4D97-AF65-F5344CB8AC3E}">
        <p14:creationId xmlns:p14="http://schemas.microsoft.com/office/powerpoint/2010/main" val="3694813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35FEFA9-DD75-4FEC-B793-FC84500C594B}" type="datetimeFigureOut">
              <a:rPr lang="en-US" smtClean="0"/>
              <a:t>8/7/2025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7349C5-14D2-4377-85A6-E8A7DA90BDAE}" type="slidenum">
              <a:rPr lang="en-US" smtClean="0"/>
              <a:t>‹#›</a:t>
            </a:fld>
            <a:endParaRPr lang="en-US"/>
          </a:p>
        </p:txBody>
      </p:sp>
    </p:spTree>
    <p:extLst>
      <p:ext uri="{BB962C8B-B14F-4D97-AF65-F5344CB8AC3E}">
        <p14:creationId xmlns:p14="http://schemas.microsoft.com/office/powerpoint/2010/main" val="4280820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35FEFA9-DD75-4FEC-B793-FC84500C594B}" type="datetimeFigureOut">
              <a:rPr lang="en-US" smtClean="0"/>
              <a:t>8/7/2025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F7349C5-14D2-4377-85A6-E8A7DA90BDAE}" type="slidenum">
              <a:rPr lang="en-US" smtClean="0"/>
              <a:t>‹#›</a:t>
            </a:fld>
            <a:endParaRPr lang="en-US"/>
          </a:p>
        </p:txBody>
      </p:sp>
    </p:spTree>
    <p:extLst>
      <p:ext uri="{BB962C8B-B14F-4D97-AF65-F5344CB8AC3E}">
        <p14:creationId xmlns:p14="http://schemas.microsoft.com/office/powerpoint/2010/main" val="1196044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35FEFA9-DD75-4FEC-B793-FC84500C594B}" type="datetimeFigureOut">
              <a:rPr lang="en-US" smtClean="0"/>
              <a:t>8/7/2025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F7349C5-14D2-4377-85A6-E8A7DA90BDAE}" type="slidenum">
              <a:rPr lang="en-US" smtClean="0"/>
              <a:t>‹#›</a:t>
            </a:fld>
            <a:endParaRPr lang="en-US"/>
          </a:p>
        </p:txBody>
      </p:sp>
    </p:spTree>
    <p:extLst>
      <p:ext uri="{BB962C8B-B14F-4D97-AF65-F5344CB8AC3E}">
        <p14:creationId xmlns:p14="http://schemas.microsoft.com/office/powerpoint/2010/main" val="3214100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5FEFA9-DD75-4FEC-B793-FC84500C594B}" type="datetimeFigureOut">
              <a:rPr lang="en-US" smtClean="0"/>
              <a:t>8/7/2025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F7349C5-14D2-4377-85A6-E8A7DA90BDAE}" type="slidenum">
              <a:rPr lang="en-US" smtClean="0"/>
              <a:t>‹#›</a:t>
            </a:fld>
            <a:endParaRPr lang="en-US"/>
          </a:p>
        </p:txBody>
      </p:sp>
    </p:spTree>
    <p:extLst>
      <p:ext uri="{BB962C8B-B14F-4D97-AF65-F5344CB8AC3E}">
        <p14:creationId xmlns:p14="http://schemas.microsoft.com/office/powerpoint/2010/main" val="3773919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35FEFA9-DD75-4FEC-B793-FC84500C594B}" type="datetimeFigureOut">
              <a:rPr lang="en-US" smtClean="0"/>
              <a:t>8/7/2025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7349C5-14D2-4377-85A6-E8A7DA90BDAE}" type="slidenum">
              <a:rPr lang="en-US" smtClean="0"/>
              <a:t>‹#›</a:t>
            </a:fld>
            <a:endParaRPr lang="en-US"/>
          </a:p>
        </p:txBody>
      </p:sp>
    </p:spTree>
    <p:extLst>
      <p:ext uri="{BB962C8B-B14F-4D97-AF65-F5344CB8AC3E}">
        <p14:creationId xmlns:p14="http://schemas.microsoft.com/office/powerpoint/2010/main" val="645098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35FEFA9-DD75-4FEC-B793-FC84500C594B}" type="datetimeFigureOut">
              <a:rPr lang="en-US" smtClean="0"/>
              <a:t>8/7/2025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7349C5-14D2-4377-85A6-E8A7DA90BDAE}" type="slidenum">
              <a:rPr lang="en-US" smtClean="0"/>
              <a:t>‹#›</a:t>
            </a:fld>
            <a:endParaRPr lang="en-US"/>
          </a:p>
        </p:txBody>
      </p:sp>
    </p:spTree>
    <p:extLst>
      <p:ext uri="{BB962C8B-B14F-4D97-AF65-F5344CB8AC3E}">
        <p14:creationId xmlns:p14="http://schemas.microsoft.com/office/powerpoint/2010/main" val="314479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5FEFA9-DD75-4FEC-B793-FC84500C594B}" type="datetimeFigureOut">
              <a:rPr lang="en-US" smtClean="0"/>
              <a:t>8/7/2025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7349C5-14D2-4377-85A6-E8A7DA90BDAE}" type="slidenum">
              <a:rPr lang="en-US" smtClean="0"/>
              <a:t>‹#›</a:t>
            </a:fld>
            <a:endParaRPr lang="en-US"/>
          </a:p>
        </p:txBody>
      </p:sp>
    </p:spTree>
    <p:extLst>
      <p:ext uri="{BB962C8B-B14F-4D97-AF65-F5344CB8AC3E}">
        <p14:creationId xmlns:p14="http://schemas.microsoft.com/office/powerpoint/2010/main" val="32958325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5FEFA9-DD75-4FEC-B793-FC84500C594B}" type="datetimeFigureOut">
              <a:rPr lang="en-US" smtClean="0"/>
              <a:t>8/7/2025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7349C5-14D2-4377-85A6-E8A7DA90BDAE}" type="slidenum">
              <a:rPr lang="en-US" smtClean="0"/>
              <a:t>‹#›</a:t>
            </a:fld>
            <a:endParaRPr lang="en-US"/>
          </a:p>
        </p:txBody>
      </p:sp>
    </p:spTree>
    <p:extLst>
      <p:ext uri="{BB962C8B-B14F-4D97-AF65-F5344CB8AC3E}">
        <p14:creationId xmlns:p14="http://schemas.microsoft.com/office/powerpoint/2010/main" val="3720676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5FEFA9-DD75-4FEC-B793-FC84500C594B}" type="datetimeFigureOut">
              <a:rPr lang="en-US" smtClean="0"/>
              <a:t>8/7/2025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7349C5-14D2-4377-85A6-E8A7DA90BDAE}" type="slidenum">
              <a:rPr lang="en-US" smtClean="0"/>
              <a:t>‹#›</a:t>
            </a:fld>
            <a:endParaRPr lang="en-US"/>
          </a:p>
        </p:txBody>
      </p:sp>
    </p:spTree>
    <p:extLst>
      <p:ext uri="{BB962C8B-B14F-4D97-AF65-F5344CB8AC3E}">
        <p14:creationId xmlns:p14="http://schemas.microsoft.com/office/powerpoint/2010/main" val="39640288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78086" y="1122364"/>
            <a:ext cx="6713913" cy="2402232"/>
          </a:xfrm>
        </p:spPr>
        <p:txBody>
          <a:bodyPr>
            <a:noAutofit/>
          </a:bodyPr>
          <a:lstStyle/>
          <a:p>
            <a:r>
              <a:rPr lang="en-US" sz="9600" dirty="0" err="1" smtClean="0"/>
              <a:t>Liberté</a:t>
            </a:r>
            <a:r>
              <a:rPr lang="en-US" sz="9600" dirty="0" smtClean="0"/>
              <a:t> pour la Palestine</a:t>
            </a:r>
            <a:endParaRPr lang="en-US" sz="9600" dirty="0"/>
          </a:p>
        </p:txBody>
      </p:sp>
      <p:pic>
        <p:nvPicPr>
          <p:cNvPr id="4" name="Picture 3"/>
          <p:cNvPicPr>
            <a:picLocks noChangeAspect="1"/>
          </p:cNvPicPr>
          <p:nvPr/>
        </p:nvPicPr>
        <p:blipFill>
          <a:blip r:embed="rId2"/>
          <a:stretch>
            <a:fillRect/>
          </a:stretch>
        </p:blipFill>
        <p:spPr>
          <a:xfrm>
            <a:off x="0" y="-17836"/>
            <a:ext cx="5626359" cy="6867903"/>
          </a:xfrm>
          <a:prstGeom prst="rect">
            <a:avLst/>
          </a:prstGeom>
        </p:spPr>
      </p:pic>
      <p:sp>
        <p:nvSpPr>
          <p:cNvPr id="3" name="Subtitle 2"/>
          <p:cNvSpPr>
            <a:spLocks noGrp="1"/>
          </p:cNvSpPr>
          <p:nvPr>
            <p:ph type="subTitle" idx="1"/>
          </p:nvPr>
        </p:nvSpPr>
        <p:spPr>
          <a:xfrm>
            <a:off x="1524000" y="889463"/>
            <a:ext cx="3380509" cy="4447308"/>
          </a:xfrm>
        </p:spPr>
        <p:txBody>
          <a:bodyPr/>
          <a:lstStyle/>
          <a:p>
            <a:endParaRPr lang="en-US" dirty="0"/>
          </a:p>
        </p:txBody>
      </p:sp>
      <p:sp>
        <p:nvSpPr>
          <p:cNvPr id="5" name="Title 1"/>
          <p:cNvSpPr txBox="1">
            <a:spLocks/>
          </p:cNvSpPr>
          <p:nvPr/>
        </p:nvSpPr>
        <p:spPr>
          <a:xfrm>
            <a:off x="5670319" y="5386792"/>
            <a:ext cx="6521682" cy="118026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400" dirty="0" smtClean="0"/>
              <a:t>Montréal, </a:t>
            </a:r>
            <a:r>
              <a:rPr lang="en-US" sz="4400" i="1" dirty="0" smtClean="0"/>
              <a:t>Québec</a:t>
            </a:r>
            <a:r>
              <a:rPr lang="en-US" sz="4400" dirty="0" smtClean="0"/>
              <a:t> </a:t>
            </a:r>
            <a:endParaRPr lang="en-US" sz="4400" dirty="0"/>
          </a:p>
        </p:txBody>
      </p:sp>
    </p:spTree>
    <p:extLst>
      <p:ext uri="{BB962C8B-B14F-4D97-AF65-F5344CB8AC3E}">
        <p14:creationId xmlns:p14="http://schemas.microsoft.com/office/powerpoint/2010/main" val="8932214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 </a:t>
            </a:r>
            <a:r>
              <a:rPr lang="fr-CA" dirty="0"/>
              <a:t>famille</a:t>
            </a:r>
            <a:r>
              <a:rPr lang="en-US" dirty="0"/>
              <a:t> </a:t>
            </a:r>
            <a:r>
              <a:rPr lang="en-US" i="1" dirty="0"/>
              <a:t>Ben-Shimon, </a:t>
            </a:r>
            <a:r>
              <a:rPr lang="en-US" i="1" dirty="0" err="1"/>
              <a:t>Maroc</a:t>
            </a:r>
            <a:r>
              <a:rPr lang="en-US" i="1" dirty="0"/>
              <a:t> </a:t>
            </a:r>
            <a:endParaRPr lang="en-US" dirty="0"/>
          </a:p>
        </p:txBody>
      </p:sp>
      <p:sp>
        <p:nvSpPr>
          <p:cNvPr id="3" name="Content Placeholder 2"/>
          <p:cNvSpPr>
            <a:spLocks noGrp="1"/>
          </p:cNvSpPr>
          <p:nvPr>
            <p:ph idx="1"/>
          </p:nvPr>
        </p:nvSpPr>
        <p:spPr/>
        <p:txBody>
          <a:bodyPr/>
          <a:lstStyle/>
          <a:p>
            <a:endParaRPr lang="en-US" dirty="0"/>
          </a:p>
        </p:txBody>
      </p:sp>
      <p:sp>
        <p:nvSpPr>
          <p:cNvPr id="4" name="Title 1"/>
          <p:cNvSpPr txBox="1">
            <a:spLocks/>
          </p:cNvSpPr>
          <p:nvPr/>
        </p:nvSpPr>
        <p:spPr>
          <a:xfrm>
            <a:off x="3367694" y="5085248"/>
            <a:ext cx="4737107" cy="525844"/>
          </a:xfrm>
          <a:prstGeom prst="rect">
            <a:avLst/>
          </a:prstGeom>
          <a:solidFill>
            <a:schemeClr val="bg2"/>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CA" sz="2400" b="1" smtClean="0">
                <a:latin typeface="+mj-lt"/>
              </a:rPr>
              <a:t>La famille Ben-Shimon</a:t>
            </a:r>
            <a:endParaRPr lang="en-US" sz="2400" b="1" dirty="0">
              <a:latin typeface="+mj-lt"/>
            </a:endParaRPr>
          </a:p>
        </p:txBody>
      </p:sp>
      <p:pic>
        <p:nvPicPr>
          <p:cNvPr id="5" name="Picture 4"/>
          <p:cNvPicPr>
            <a:picLocks noChangeAspect="1"/>
          </p:cNvPicPr>
          <p:nvPr/>
        </p:nvPicPr>
        <p:blipFill rotWithShape="1">
          <a:blip r:embed="rId2"/>
          <a:srcRect r="5826"/>
          <a:stretch/>
        </p:blipFill>
        <p:spPr>
          <a:xfrm>
            <a:off x="3362717" y="1817766"/>
            <a:ext cx="4708941" cy="3265589"/>
          </a:xfrm>
          <a:prstGeom prst="rect">
            <a:avLst/>
          </a:prstGeom>
        </p:spPr>
      </p:pic>
    </p:spTree>
    <p:extLst>
      <p:ext uri="{BB962C8B-B14F-4D97-AF65-F5344CB8AC3E}">
        <p14:creationId xmlns:p14="http://schemas.microsoft.com/office/powerpoint/2010/main" val="40335045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p:cNvSpPr>
            <a:spLocks noGrp="1"/>
          </p:cNvSpPr>
          <p:nvPr>
            <p:ph idx="1"/>
          </p:nvPr>
        </p:nvSpPr>
        <p:spPr/>
        <p:txBody>
          <a:bodyPr/>
          <a:lstStyle/>
          <a:p>
            <a:pPr marL="0" indent="0">
              <a:buNone/>
            </a:pPr>
            <a:endParaRPr lang="en-US" dirty="0"/>
          </a:p>
        </p:txBody>
      </p:sp>
      <p:sp>
        <p:nvSpPr>
          <p:cNvPr id="2" name="Title 1"/>
          <p:cNvSpPr>
            <a:spLocks noGrp="1"/>
          </p:cNvSpPr>
          <p:nvPr>
            <p:ph type="title"/>
          </p:nvPr>
        </p:nvSpPr>
        <p:spPr/>
        <p:txBody>
          <a:bodyPr>
            <a:normAutofit/>
          </a:bodyPr>
          <a:lstStyle/>
          <a:p>
            <a:r>
              <a:rPr lang="fr-CA" dirty="0" smtClean="0"/>
              <a:t>Corfou et la famille Moustaki à Alexandrie,</a:t>
            </a:r>
            <a:r>
              <a:rPr lang="he-IL" dirty="0" smtClean="0"/>
              <a:t> </a:t>
            </a:r>
            <a:r>
              <a:rPr lang="en-US" i="1" dirty="0" smtClean="0"/>
              <a:t>Egypt</a:t>
            </a:r>
            <a:endParaRPr lang="en-US" dirty="0"/>
          </a:p>
        </p:txBody>
      </p:sp>
      <p:pic>
        <p:nvPicPr>
          <p:cNvPr id="7" name="Picture 6"/>
          <p:cNvPicPr>
            <a:picLocks noChangeAspect="1"/>
          </p:cNvPicPr>
          <p:nvPr/>
        </p:nvPicPr>
        <p:blipFill>
          <a:blip r:embed="rId2"/>
          <a:stretch>
            <a:fillRect/>
          </a:stretch>
        </p:blipFill>
        <p:spPr>
          <a:xfrm rot="16200000">
            <a:off x="1296143" y="1262559"/>
            <a:ext cx="2254371" cy="3250609"/>
          </a:xfrm>
          <a:prstGeom prst="rect">
            <a:avLst/>
          </a:prstGeom>
        </p:spPr>
      </p:pic>
      <p:sp>
        <p:nvSpPr>
          <p:cNvPr id="8" name="Title 1"/>
          <p:cNvSpPr txBox="1">
            <a:spLocks/>
          </p:cNvSpPr>
          <p:nvPr/>
        </p:nvSpPr>
        <p:spPr>
          <a:xfrm>
            <a:off x="801831" y="4003560"/>
            <a:ext cx="3271405" cy="496397"/>
          </a:xfrm>
          <a:prstGeom prst="rect">
            <a:avLst/>
          </a:prstGeom>
          <a:solidFill>
            <a:schemeClr val="bg2"/>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CA" sz="2400" b="1" dirty="0" smtClean="0">
                <a:latin typeface="+mj-lt"/>
              </a:rPr>
              <a:t>Ma mère</a:t>
            </a:r>
            <a:endParaRPr lang="en-US" sz="2400" b="1" dirty="0">
              <a:latin typeface="+mj-lt"/>
            </a:endParaRPr>
          </a:p>
        </p:txBody>
      </p:sp>
      <p:pic>
        <p:nvPicPr>
          <p:cNvPr id="4" name="Picture 3"/>
          <p:cNvPicPr/>
          <p:nvPr/>
        </p:nvPicPr>
        <p:blipFill>
          <a:blip r:embed="rId3">
            <a:extLst>
              <a:ext uri="{28A0092B-C50C-407E-A947-70E740481C1C}">
                <a14:useLocalDpi xmlns:a14="http://schemas.microsoft.com/office/drawing/2010/main" val="0"/>
              </a:ext>
            </a:extLst>
          </a:blip>
          <a:stretch>
            <a:fillRect/>
          </a:stretch>
        </p:blipFill>
        <p:spPr>
          <a:xfrm>
            <a:off x="4862945" y="1218191"/>
            <a:ext cx="6506787" cy="4397900"/>
          </a:xfrm>
          <a:prstGeom prst="rect">
            <a:avLst/>
          </a:prstGeom>
        </p:spPr>
      </p:pic>
      <p:pic>
        <p:nvPicPr>
          <p:cNvPr id="6" name="Picture 5"/>
          <p:cNvPicPr>
            <a:picLocks noChangeAspect="1"/>
          </p:cNvPicPr>
          <p:nvPr/>
        </p:nvPicPr>
        <p:blipFill>
          <a:blip r:embed="rId4"/>
          <a:stretch>
            <a:fillRect/>
          </a:stretch>
        </p:blipFill>
        <p:spPr>
          <a:xfrm>
            <a:off x="2879055" y="3639940"/>
            <a:ext cx="3878290" cy="2735922"/>
          </a:xfrm>
          <a:prstGeom prst="rect">
            <a:avLst/>
          </a:prstGeom>
        </p:spPr>
      </p:pic>
      <p:pic>
        <p:nvPicPr>
          <p:cNvPr id="9" name="Picture 8"/>
          <p:cNvPicPr>
            <a:picLocks noChangeAspect="1"/>
          </p:cNvPicPr>
          <p:nvPr/>
        </p:nvPicPr>
        <p:blipFill>
          <a:blip r:embed="rId5"/>
          <a:stretch>
            <a:fillRect/>
          </a:stretch>
        </p:blipFill>
        <p:spPr>
          <a:xfrm>
            <a:off x="7922033" y="4472123"/>
            <a:ext cx="2685011" cy="1853833"/>
          </a:xfrm>
          <a:prstGeom prst="rect">
            <a:avLst/>
          </a:prstGeom>
        </p:spPr>
      </p:pic>
      <p:sp>
        <p:nvSpPr>
          <p:cNvPr id="10" name="Title 1"/>
          <p:cNvSpPr txBox="1">
            <a:spLocks/>
          </p:cNvSpPr>
          <p:nvPr/>
        </p:nvSpPr>
        <p:spPr>
          <a:xfrm>
            <a:off x="7712479" y="6142701"/>
            <a:ext cx="3060816" cy="332913"/>
          </a:xfrm>
          <a:prstGeom prst="rect">
            <a:avLst/>
          </a:prstGeom>
          <a:solidFill>
            <a:schemeClr val="bg2"/>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b="1" dirty="0">
                <a:latin typeface="+mj-lt"/>
              </a:rPr>
              <a:t>La communauté juive en Égypte</a:t>
            </a:r>
            <a:endParaRPr lang="en-US" sz="1800" b="1" dirty="0">
              <a:latin typeface="+mj-lt"/>
            </a:endParaRPr>
          </a:p>
        </p:txBody>
      </p:sp>
    </p:spTree>
    <p:extLst>
      <p:ext uri="{BB962C8B-B14F-4D97-AF65-F5344CB8AC3E}">
        <p14:creationId xmlns:p14="http://schemas.microsoft.com/office/powerpoint/2010/main" val="10790063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smtClean="0"/>
              <a:t>  </a:t>
            </a:r>
            <a:endParaRPr lang="en-US" dirty="0"/>
          </a:p>
        </p:txBody>
      </p:sp>
      <p:pic>
        <p:nvPicPr>
          <p:cNvPr id="5" name="Content Placeholder 4"/>
          <p:cNvPicPr>
            <a:picLocks noGrp="1" noChangeAspect="1"/>
          </p:cNvPicPr>
          <p:nvPr>
            <p:ph idx="1"/>
          </p:nvPr>
        </p:nvPicPr>
        <p:blipFill>
          <a:blip r:embed="rId2"/>
          <a:stretch>
            <a:fillRect/>
          </a:stretch>
        </p:blipFill>
        <p:spPr>
          <a:xfrm>
            <a:off x="4580311" y="372775"/>
            <a:ext cx="7099069" cy="4144484"/>
          </a:xfrm>
          <a:prstGeom prst="rect">
            <a:avLst/>
          </a:prstGeom>
        </p:spPr>
      </p:pic>
      <p:pic>
        <p:nvPicPr>
          <p:cNvPr id="3" name="Picture 2"/>
          <p:cNvPicPr>
            <a:picLocks noChangeAspect="1"/>
          </p:cNvPicPr>
          <p:nvPr/>
        </p:nvPicPr>
        <p:blipFill>
          <a:blip r:embed="rId3"/>
          <a:stretch>
            <a:fillRect/>
          </a:stretch>
        </p:blipFill>
        <p:spPr>
          <a:xfrm>
            <a:off x="474881" y="376724"/>
            <a:ext cx="4725059" cy="5439534"/>
          </a:xfrm>
          <a:prstGeom prst="rect">
            <a:avLst/>
          </a:prstGeom>
        </p:spPr>
      </p:pic>
      <p:pic>
        <p:nvPicPr>
          <p:cNvPr id="4" name="Picture 3"/>
          <p:cNvPicPr/>
          <p:nvPr/>
        </p:nvPicPr>
        <p:blipFill>
          <a:blip r:embed="rId4">
            <a:extLst>
              <a:ext uri="{28A0092B-C50C-407E-A947-70E740481C1C}">
                <a14:useLocalDpi xmlns:a14="http://schemas.microsoft.com/office/drawing/2010/main" val="0"/>
              </a:ext>
            </a:extLst>
          </a:blip>
          <a:stretch>
            <a:fillRect/>
          </a:stretch>
        </p:blipFill>
        <p:spPr>
          <a:xfrm>
            <a:off x="4023360" y="4439052"/>
            <a:ext cx="7140634" cy="2103064"/>
          </a:xfrm>
          <a:prstGeom prst="rect">
            <a:avLst/>
          </a:prstGeom>
        </p:spPr>
      </p:pic>
      <p:pic>
        <p:nvPicPr>
          <p:cNvPr id="6" name="Picture 5"/>
          <p:cNvPicPr>
            <a:picLocks noChangeAspect="1"/>
          </p:cNvPicPr>
          <p:nvPr/>
        </p:nvPicPr>
        <p:blipFill>
          <a:blip r:embed="rId5"/>
          <a:stretch>
            <a:fillRect/>
          </a:stretch>
        </p:blipFill>
        <p:spPr>
          <a:xfrm>
            <a:off x="623453" y="770771"/>
            <a:ext cx="4081550" cy="1374902"/>
          </a:xfrm>
          <a:prstGeom prst="rect">
            <a:avLst/>
          </a:prstGeom>
        </p:spPr>
      </p:pic>
    </p:spTree>
    <p:extLst>
      <p:ext uri="{BB962C8B-B14F-4D97-AF65-F5344CB8AC3E}">
        <p14:creationId xmlns:p14="http://schemas.microsoft.com/office/powerpoint/2010/main" val="23865286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90204"/>
            <a:ext cx="10515600" cy="5586759"/>
          </a:xfrm>
        </p:spPr>
        <p:txBody>
          <a:bodyPr>
            <a:normAutofit fontScale="92500" lnSpcReduction="20000"/>
          </a:bodyPr>
          <a:lstStyle/>
          <a:p>
            <a:pPr marL="0" indent="0">
              <a:buNone/>
            </a:pPr>
            <a:r>
              <a:rPr lang="fr-CA" dirty="0" smtClean="0"/>
              <a:t>Un </a:t>
            </a:r>
            <a:r>
              <a:rPr lang="fr-CA" dirty="0"/>
              <a:t>titre typique de </a:t>
            </a:r>
            <a:r>
              <a:rPr lang="fr-CA" dirty="0" smtClean="0"/>
              <a:t>l'époque</a:t>
            </a:r>
            <a:br>
              <a:rPr lang="fr-CA" dirty="0" smtClean="0"/>
            </a:br>
            <a:endParaRPr lang="en-US" dirty="0"/>
          </a:p>
          <a:p>
            <a:pPr marL="457200" lvl="1" indent="0">
              <a:buNone/>
            </a:pPr>
            <a:r>
              <a:rPr lang="fr-CA" sz="3300" b="1" dirty="0" smtClean="0"/>
              <a:t>« </a:t>
            </a:r>
            <a:r>
              <a:rPr lang="fr-CA" sz="3300" b="1" dirty="0"/>
              <a:t>Agitation au Caire : les Frères musulmans et des éléments incontrôlés soupçonnés dans une </a:t>
            </a:r>
            <a:r>
              <a:rPr lang="fr-CA" sz="3300" b="1" dirty="0" smtClean="0"/>
              <a:t>affaire </a:t>
            </a:r>
            <a:r>
              <a:rPr lang="fr-CA" sz="3300" b="1" dirty="0"/>
              <a:t>d'attentat »</a:t>
            </a:r>
            <a:endParaRPr lang="en-US" sz="3300" dirty="0"/>
          </a:p>
          <a:p>
            <a:pPr marL="0" indent="0">
              <a:buNone/>
            </a:pPr>
            <a:r>
              <a:rPr lang="fr-CA" dirty="0" smtClean="0"/>
              <a:t>*De </a:t>
            </a:r>
            <a:r>
              <a:rPr lang="fr-CA" dirty="0"/>
              <a:t>nombreuses études le démontrent.</a:t>
            </a:r>
            <a:endParaRPr lang="en-US" dirty="0"/>
          </a:p>
          <a:p>
            <a:pPr marL="0" indent="0">
              <a:buNone/>
            </a:pPr>
            <a:endParaRPr lang="en-US" dirty="0"/>
          </a:p>
          <a:p>
            <a:pPr marL="0" indent="0">
              <a:buNone/>
            </a:pPr>
            <a:r>
              <a:rPr lang="fr-CA" dirty="0"/>
              <a:t>L'explication </a:t>
            </a:r>
            <a:r>
              <a:rPr lang="fr-CA" dirty="0" smtClean="0"/>
              <a:t>du pourquoi, Ilan </a:t>
            </a:r>
            <a:r>
              <a:rPr lang="fr-CA" dirty="0" err="1"/>
              <a:t>Pappé</a:t>
            </a:r>
            <a:r>
              <a:rPr lang="fr-CA" i="1" dirty="0"/>
              <a:t> </a:t>
            </a:r>
            <a:r>
              <a:rPr lang="fr-CA" i="1" dirty="0" smtClean="0"/>
              <a:t>: </a:t>
            </a:r>
            <a:endParaRPr lang="en-US" dirty="0"/>
          </a:p>
          <a:p>
            <a:pPr marL="457200" lvl="1" indent="0">
              <a:buNone/>
            </a:pPr>
            <a:r>
              <a:rPr lang="fr-CA" b="1" dirty="0"/>
              <a:t>« Il existe des preuves que certains agents sionistes ont encouragé ou même orchestré des actes de violence contre les communautés juives dans les pays arabes, dans le but d’accélérer leur migration vers Israël. </a:t>
            </a:r>
            <a:r>
              <a:rPr lang="fr-CA" b="1" dirty="0" smtClean="0"/>
              <a:t>»</a:t>
            </a:r>
            <a:endParaRPr lang="en-US" b="1" dirty="0" smtClean="0"/>
          </a:p>
          <a:p>
            <a:pPr marL="0" indent="0">
              <a:buNone/>
            </a:pPr>
            <a:r>
              <a:rPr lang="fr-CA" sz="2400" dirty="0"/>
              <a:t>— </a:t>
            </a:r>
            <a:r>
              <a:rPr lang="fr-CA" sz="2600" dirty="0" smtClean="0"/>
              <a:t>Ilan </a:t>
            </a:r>
            <a:r>
              <a:rPr lang="fr-CA" sz="2600" dirty="0" err="1"/>
              <a:t>Pappé</a:t>
            </a:r>
            <a:r>
              <a:rPr lang="fr-CA" sz="2600" dirty="0"/>
              <a:t>, Le nettoyage ethnique de la Palestine, p. </a:t>
            </a:r>
            <a:r>
              <a:rPr lang="fr-CA" sz="2600" dirty="0" smtClean="0"/>
              <a:t>175</a:t>
            </a:r>
          </a:p>
          <a:p>
            <a:pPr marL="0" indent="0">
              <a:buNone/>
            </a:pPr>
            <a:endParaRPr lang="en-US" sz="2600" dirty="0"/>
          </a:p>
          <a:p>
            <a:pPr marL="457200" lvl="1" indent="0">
              <a:buNone/>
            </a:pPr>
            <a:r>
              <a:rPr lang="fr-CA" sz="2500" b="1" dirty="0"/>
              <a:t>« Le Mossad était impliqué dans des opérations secrètes qui comprenaient des attaques sous fausse bannière destinées à effrayer les communautés juives dans les pays arabes, les poussant à fuir. »</a:t>
            </a:r>
            <a:endParaRPr lang="en-US" sz="2500" b="1" dirty="0"/>
          </a:p>
          <a:p>
            <a:pPr marL="0" indent="0">
              <a:buNone/>
            </a:pPr>
            <a:r>
              <a:rPr lang="fr-CA" dirty="0"/>
              <a:t>— </a:t>
            </a:r>
            <a:r>
              <a:rPr lang="fr-CA" sz="2600" dirty="0"/>
              <a:t>Ilan </a:t>
            </a:r>
            <a:r>
              <a:rPr lang="fr-CA" sz="2600" dirty="0" err="1"/>
              <a:t>Pappé</a:t>
            </a:r>
            <a:r>
              <a:rPr lang="fr-CA" sz="2600" dirty="0"/>
              <a:t>, Entretien avec Al Jazeera English, 2010 (citation approximative)</a:t>
            </a:r>
            <a:endParaRPr lang="en-US" sz="2600" dirty="0"/>
          </a:p>
          <a:p>
            <a:endParaRPr lang="en-US" dirty="0"/>
          </a:p>
        </p:txBody>
      </p:sp>
    </p:spTree>
    <p:extLst>
      <p:ext uri="{BB962C8B-B14F-4D97-AF65-F5344CB8AC3E}">
        <p14:creationId xmlns:p14="http://schemas.microsoft.com/office/powerpoint/2010/main" val="3551576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a:extLst>
              <a:ext uri="{28A0092B-C50C-407E-A947-70E740481C1C}">
                <a14:useLocalDpi xmlns:a14="http://schemas.microsoft.com/office/drawing/2010/main" val="0"/>
              </a:ext>
            </a:extLst>
          </a:blip>
          <a:stretch>
            <a:fillRect/>
          </a:stretch>
        </p:blipFill>
        <p:spPr>
          <a:xfrm>
            <a:off x="1216421" y="315887"/>
            <a:ext cx="5475663" cy="5816831"/>
          </a:xfrm>
          <a:prstGeom prst="rect">
            <a:avLst/>
          </a:prstGeom>
        </p:spPr>
      </p:pic>
      <p:pic>
        <p:nvPicPr>
          <p:cNvPr id="6" name="Picture 5"/>
          <p:cNvPicPr>
            <a:picLocks noChangeAspect="1"/>
          </p:cNvPicPr>
          <p:nvPr/>
        </p:nvPicPr>
        <p:blipFill>
          <a:blip r:embed="rId3"/>
          <a:stretch>
            <a:fillRect/>
          </a:stretch>
        </p:blipFill>
        <p:spPr>
          <a:xfrm>
            <a:off x="7244444" y="360736"/>
            <a:ext cx="3753374" cy="5087060"/>
          </a:xfrm>
          <a:prstGeom prst="rect">
            <a:avLst/>
          </a:prstGeom>
        </p:spPr>
      </p:pic>
      <p:pic>
        <p:nvPicPr>
          <p:cNvPr id="4" name="Content Placeholder 3"/>
          <p:cNvPicPr>
            <a:picLocks noGrp="1"/>
          </p:cNvPicPr>
          <p:nvPr>
            <p:ph idx="1"/>
          </p:nvPr>
        </p:nvPicPr>
        <p:blipFill rotWithShape="1">
          <a:blip r:embed="rId4">
            <a:extLst>
              <a:ext uri="{28A0092B-C50C-407E-A947-70E740481C1C}">
                <a14:useLocalDpi xmlns:a14="http://schemas.microsoft.com/office/drawing/2010/main" val="0"/>
              </a:ext>
            </a:extLst>
          </a:blip>
          <a:srcRect r="13016"/>
          <a:stretch/>
        </p:blipFill>
        <p:spPr>
          <a:xfrm>
            <a:off x="5563797" y="3362383"/>
            <a:ext cx="3422257" cy="3124636"/>
          </a:xfrm>
          <a:prstGeom prst="rect">
            <a:avLst/>
          </a:prstGeom>
        </p:spPr>
      </p:pic>
      <p:sp>
        <p:nvSpPr>
          <p:cNvPr id="2" name="Title 1"/>
          <p:cNvSpPr>
            <a:spLocks noGrp="1"/>
          </p:cNvSpPr>
          <p:nvPr>
            <p:ph type="title"/>
          </p:nvPr>
        </p:nvSpPr>
        <p:spPr>
          <a:xfrm>
            <a:off x="1197032" y="6054149"/>
            <a:ext cx="9858895" cy="463030"/>
          </a:xfrm>
          <a:solidFill>
            <a:schemeClr val="bg2"/>
          </a:solidFill>
        </p:spPr>
        <p:txBody>
          <a:bodyPr>
            <a:noAutofit/>
          </a:bodyPr>
          <a:lstStyle/>
          <a:p>
            <a:r>
              <a:rPr lang="fr-FR" sz="2800" b="1" dirty="0" smtClean="0"/>
              <a:t>Camps de réfugiés juifs en </a:t>
            </a:r>
            <a:r>
              <a:rPr lang="fr-FR" sz="2800" b="1" dirty="0"/>
              <a:t>Israël, entre les années 1950 et 1970</a:t>
            </a:r>
            <a:endParaRPr lang="en-US" sz="2800" b="1" dirty="0"/>
          </a:p>
        </p:txBody>
      </p:sp>
    </p:spTree>
    <p:extLst>
      <p:ext uri="{BB962C8B-B14F-4D97-AF65-F5344CB8AC3E}">
        <p14:creationId xmlns:p14="http://schemas.microsoft.com/office/powerpoint/2010/main" val="27850628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Place </a:t>
            </a:r>
            <a:r>
              <a:rPr lang="fr-FR" dirty="0" smtClean="0"/>
              <a:t>du Canon, </a:t>
            </a:r>
            <a:r>
              <a:rPr lang="fr-FR" i="1" dirty="0" err="1" smtClean="0"/>
              <a:t>Kiryat</a:t>
            </a:r>
            <a:r>
              <a:rPr lang="fr-FR" i="1" dirty="0" smtClean="0"/>
              <a:t> </a:t>
            </a:r>
            <a:r>
              <a:rPr lang="fr-FR" i="1" dirty="0" err="1" smtClean="0"/>
              <a:t>Motzkin</a:t>
            </a:r>
            <a:endParaRPr lang="en-US" i="1" dirty="0"/>
          </a:p>
        </p:txBody>
      </p:sp>
      <p:pic>
        <p:nvPicPr>
          <p:cNvPr id="4" name="Content Placeholder 3"/>
          <p:cNvPicPr>
            <a:picLocks noGrp="1" noChangeAspect="1"/>
          </p:cNvPicPr>
          <p:nvPr>
            <p:ph idx="1"/>
          </p:nvPr>
        </p:nvPicPr>
        <p:blipFill>
          <a:blip r:embed="rId2"/>
          <a:stretch>
            <a:fillRect/>
          </a:stretch>
        </p:blipFill>
        <p:spPr>
          <a:xfrm>
            <a:off x="1000669" y="1709248"/>
            <a:ext cx="6034298" cy="4351338"/>
          </a:xfrm>
          <a:prstGeom prst="rect">
            <a:avLst/>
          </a:prstGeom>
        </p:spPr>
      </p:pic>
      <p:pic>
        <p:nvPicPr>
          <p:cNvPr id="5" name="Picture 4"/>
          <p:cNvPicPr>
            <a:picLocks noChangeAspect="1"/>
          </p:cNvPicPr>
          <p:nvPr/>
        </p:nvPicPr>
        <p:blipFill>
          <a:blip r:embed="rId3"/>
          <a:stretch>
            <a:fillRect/>
          </a:stretch>
        </p:blipFill>
        <p:spPr>
          <a:xfrm>
            <a:off x="6818397" y="2581969"/>
            <a:ext cx="4201247" cy="2522045"/>
          </a:xfrm>
          <a:prstGeom prst="rect">
            <a:avLst/>
          </a:prstGeom>
        </p:spPr>
      </p:pic>
    </p:spTree>
    <p:extLst>
      <p:ext uri="{BB962C8B-B14F-4D97-AF65-F5344CB8AC3E}">
        <p14:creationId xmlns:p14="http://schemas.microsoft.com/office/powerpoint/2010/main" val="38055008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5"/>
            <a:ext cx="10533611" cy="1621617"/>
          </a:xfrm>
        </p:spPr>
        <p:txBody>
          <a:bodyPr>
            <a:normAutofit fontScale="90000"/>
          </a:bodyPr>
          <a:lstStyle/>
          <a:p>
            <a:r>
              <a:rPr lang="fr-CA" sz="4900" dirty="0"/>
              <a:t>Golda </a:t>
            </a:r>
            <a:r>
              <a:rPr lang="fr-CA" sz="4900" dirty="0" smtClean="0"/>
              <a:t>Meir, la quatrième Première Ministre d'Israël </a:t>
            </a:r>
            <a:r>
              <a:rPr lang="fr-CA" sz="3100" dirty="0" smtClean="0"/>
              <a:t>(</a:t>
            </a:r>
            <a:r>
              <a:rPr lang="fr-CA" sz="3100" dirty="0"/>
              <a:t>entre 1969 et 1974</a:t>
            </a:r>
            <a:r>
              <a:rPr lang="fr-CA" sz="3100" dirty="0" smtClean="0"/>
              <a:t>)</a:t>
            </a:r>
            <a:r>
              <a:rPr lang="en-US" dirty="0"/>
              <a:t/>
            </a:r>
            <a:br>
              <a:rPr lang="en-US" dirty="0"/>
            </a:br>
            <a:endParaRPr lang="en-US" dirty="0"/>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3816924" y="1465174"/>
            <a:ext cx="5492142" cy="5103165"/>
          </a:xfrm>
          <a:prstGeom prst="rect">
            <a:avLst/>
          </a:prstGeom>
        </p:spPr>
      </p:pic>
    </p:spTree>
    <p:extLst>
      <p:ext uri="{BB962C8B-B14F-4D97-AF65-F5344CB8AC3E}">
        <p14:creationId xmlns:p14="http://schemas.microsoft.com/office/powerpoint/2010/main" val="26882509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94222" y="1820488"/>
            <a:ext cx="5002528" cy="4630190"/>
          </a:xfrm>
          <a:solidFill>
            <a:schemeClr val="bg2"/>
          </a:solidFill>
        </p:spPr>
        <p:txBody>
          <a:bodyPr>
            <a:normAutofit/>
          </a:bodyPr>
          <a:lstStyle/>
          <a:p>
            <a:pPr marL="0" indent="0">
              <a:buNone/>
            </a:pPr>
            <a:r>
              <a:rPr lang="fr-CA" b="1" dirty="0" smtClean="0">
                <a:latin typeface="+mj-lt"/>
              </a:rPr>
              <a:t>L’apartheid (mot afrikaans partiellement dérivé du français, signifiant « séparation, mise à part ») </a:t>
            </a:r>
            <a:r>
              <a:rPr lang="fr-CA" dirty="0" smtClean="0">
                <a:latin typeface="+mj-lt"/>
              </a:rPr>
              <a:t>était </a:t>
            </a:r>
            <a:r>
              <a:rPr lang="fr-CA" dirty="0">
                <a:latin typeface="+mj-lt"/>
              </a:rPr>
              <a:t>une politique ségrégative dite de « développement séparé » </a:t>
            </a:r>
            <a:r>
              <a:rPr lang="fr-CA" dirty="0" smtClean="0">
                <a:latin typeface="+mj-lt"/>
              </a:rPr>
              <a:t>qui affectant </a:t>
            </a:r>
            <a:r>
              <a:rPr lang="fr-CA" dirty="0">
                <a:latin typeface="+mj-lt"/>
              </a:rPr>
              <a:t>séparément, selon des critères raciaux ou ethniques hiérarchiquement distincts, des populations dans des zones géographiques déterminées.</a:t>
            </a:r>
            <a:endParaRPr lang="en-US" dirty="0">
              <a:latin typeface="+mj-lt"/>
            </a:endParaRPr>
          </a:p>
          <a:p>
            <a:endParaRPr lang="en-US" dirty="0"/>
          </a:p>
        </p:txBody>
      </p:sp>
      <p:sp>
        <p:nvSpPr>
          <p:cNvPr id="4" name="Rectangle 1"/>
          <p:cNvSpPr>
            <a:spLocks noGrp="1" noChangeArrowheads="1"/>
          </p:cNvSpPr>
          <p:nvPr>
            <p:ph type="title"/>
          </p:nvPr>
        </p:nvSpPr>
        <p:spPr bwMode="auto">
          <a:xfrm>
            <a:off x="838200" y="345851"/>
            <a:ext cx="2432076" cy="1231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1"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i="0" u="none" strike="noStrike" cap="none" normalizeH="0" baseline="0" dirty="0" smtClean="0">
                <a:ln>
                  <a:noFill/>
                </a:ln>
                <a:solidFill>
                  <a:schemeClr val="tx1"/>
                </a:solidFill>
                <a:effectLst/>
              </a:rPr>
              <a:t>Apartheid</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pic>
        <p:nvPicPr>
          <p:cNvPr id="5" name="Picture 4"/>
          <p:cNvPicPr>
            <a:picLocks noChangeAspect="1"/>
          </p:cNvPicPr>
          <p:nvPr/>
        </p:nvPicPr>
        <p:blipFill>
          <a:blip r:embed="rId2"/>
          <a:stretch>
            <a:fillRect/>
          </a:stretch>
        </p:blipFill>
        <p:spPr>
          <a:xfrm>
            <a:off x="855649" y="1809947"/>
            <a:ext cx="5582429" cy="4629796"/>
          </a:xfrm>
          <a:prstGeom prst="rect">
            <a:avLst/>
          </a:prstGeom>
        </p:spPr>
      </p:pic>
    </p:spTree>
    <p:extLst>
      <p:ext uri="{BB962C8B-B14F-4D97-AF65-F5344CB8AC3E}">
        <p14:creationId xmlns:p14="http://schemas.microsoft.com/office/powerpoint/2010/main" val="18658858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5" name="Picture 4"/>
          <p:cNvPicPr/>
          <p:nvPr/>
        </p:nvPicPr>
        <p:blipFill>
          <a:blip r:embed="rId2">
            <a:extLst>
              <a:ext uri="{28A0092B-C50C-407E-A947-70E740481C1C}">
                <a14:useLocalDpi xmlns:a14="http://schemas.microsoft.com/office/drawing/2010/main" val="0"/>
              </a:ext>
            </a:extLst>
          </a:blip>
          <a:stretch>
            <a:fillRect/>
          </a:stretch>
        </p:blipFill>
        <p:spPr>
          <a:xfrm>
            <a:off x="2167890" y="652896"/>
            <a:ext cx="7848600" cy="5162550"/>
          </a:xfrm>
          <a:prstGeom prst="rect">
            <a:avLst/>
          </a:prstGeom>
        </p:spPr>
      </p:pic>
    </p:spTree>
    <p:extLst>
      <p:ext uri="{BB962C8B-B14F-4D97-AF65-F5344CB8AC3E}">
        <p14:creationId xmlns:p14="http://schemas.microsoft.com/office/powerpoint/2010/main" val="30269423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4804756" y="1962484"/>
            <a:ext cx="6610504" cy="3982125"/>
          </a:xfrm>
          <a:prstGeom prst="rect">
            <a:avLst/>
          </a:prstGeom>
        </p:spPr>
      </p:pic>
      <p:pic>
        <p:nvPicPr>
          <p:cNvPr id="4" name="Picture 3"/>
          <p:cNvPicPr/>
          <p:nvPr/>
        </p:nvPicPr>
        <p:blipFill>
          <a:blip r:embed="rId3">
            <a:extLst>
              <a:ext uri="{28A0092B-C50C-407E-A947-70E740481C1C}">
                <a14:useLocalDpi xmlns:a14="http://schemas.microsoft.com/office/drawing/2010/main" val="0"/>
              </a:ext>
            </a:extLst>
          </a:blip>
          <a:stretch>
            <a:fillRect/>
          </a:stretch>
        </p:blipFill>
        <p:spPr>
          <a:xfrm>
            <a:off x="804923" y="362616"/>
            <a:ext cx="5531803" cy="3843972"/>
          </a:xfrm>
          <a:prstGeom prst="rect">
            <a:avLst/>
          </a:prstGeom>
        </p:spPr>
      </p:pic>
      <p:sp>
        <p:nvSpPr>
          <p:cNvPr id="2" name="Title 1"/>
          <p:cNvSpPr>
            <a:spLocks noGrp="1"/>
          </p:cNvSpPr>
          <p:nvPr>
            <p:ph type="title"/>
          </p:nvPr>
        </p:nvSpPr>
        <p:spPr>
          <a:xfrm>
            <a:off x="863139" y="5935287"/>
            <a:ext cx="10558548" cy="581891"/>
          </a:xfrm>
          <a:solidFill>
            <a:schemeClr val="bg2"/>
          </a:solidFill>
        </p:spPr>
        <p:txBody>
          <a:bodyPr>
            <a:normAutofit/>
          </a:bodyPr>
          <a:lstStyle/>
          <a:p>
            <a:r>
              <a:rPr lang="fr-FR" sz="2800" b="1" dirty="0"/>
              <a:t>Manifestation 2011, boulevard Rothschild et les rues de Tel Aviv, </a:t>
            </a:r>
            <a:r>
              <a:rPr lang="fr-FR" sz="2800" b="1" i="1" dirty="0"/>
              <a:t>Israël</a:t>
            </a:r>
            <a:endParaRPr lang="en-US" sz="2800" b="1" i="1" dirty="0"/>
          </a:p>
        </p:txBody>
      </p:sp>
    </p:spTree>
    <p:extLst>
      <p:ext uri="{BB962C8B-B14F-4D97-AF65-F5344CB8AC3E}">
        <p14:creationId xmlns:p14="http://schemas.microsoft.com/office/powerpoint/2010/main" val="42285529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p:nvPr/>
        </p:nvPicPr>
        <p:blipFill>
          <a:blip r:embed="rId2">
            <a:extLst>
              <a:ext uri="{28A0092B-C50C-407E-A947-70E740481C1C}">
                <a14:useLocalDpi xmlns:a14="http://schemas.microsoft.com/office/drawing/2010/main" val="0"/>
              </a:ext>
            </a:extLst>
          </a:blip>
          <a:stretch>
            <a:fillRect/>
          </a:stretch>
        </p:blipFill>
        <p:spPr>
          <a:xfrm>
            <a:off x="6971259" y="451167"/>
            <a:ext cx="4343400" cy="3631565"/>
          </a:xfrm>
          <a:prstGeom prst="rect">
            <a:avLst/>
          </a:prstGeom>
        </p:spPr>
      </p:pic>
      <p:pic>
        <p:nvPicPr>
          <p:cNvPr id="8" name="Picture 7"/>
          <p:cNvPicPr/>
          <p:nvPr/>
        </p:nvPicPr>
        <p:blipFill>
          <a:blip r:embed="rId3">
            <a:extLst>
              <a:ext uri="{28A0092B-C50C-407E-A947-70E740481C1C}">
                <a14:useLocalDpi xmlns:a14="http://schemas.microsoft.com/office/drawing/2010/main" val="0"/>
              </a:ext>
            </a:extLst>
          </a:blip>
          <a:stretch>
            <a:fillRect/>
          </a:stretch>
        </p:blipFill>
        <p:spPr>
          <a:xfrm>
            <a:off x="801139" y="1700989"/>
            <a:ext cx="6500900" cy="3907219"/>
          </a:xfrm>
          <a:prstGeom prst="rect">
            <a:avLst/>
          </a:prstGeom>
        </p:spPr>
      </p:pic>
      <p:pic>
        <p:nvPicPr>
          <p:cNvPr id="6" name="Picture 5"/>
          <p:cNvPicPr>
            <a:picLocks noChangeAspect="1"/>
          </p:cNvPicPr>
          <p:nvPr/>
        </p:nvPicPr>
        <p:blipFill>
          <a:blip r:embed="rId4"/>
          <a:stretch>
            <a:fillRect/>
          </a:stretch>
        </p:blipFill>
        <p:spPr>
          <a:xfrm>
            <a:off x="6697287" y="3267771"/>
            <a:ext cx="4639427" cy="2850397"/>
          </a:xfrm>
          <a:prstGeom prst="rect">
            <a:avLst/>
          </a:prstGeom>
        </p:spPr>
      </p:pic>
      <p:sp>
        <p:nvSpPr>
          <p:cNvPr id="3" name="Rectangle 2"/>
          <p:cNvSpPr/>
          <p:nvPr/>
        </p:nvSpPr>
        <p:spPr>
          <a:xfrm>
            <a:off x="745375" y="299088"/>
            <a:ext cx="6860770" cy="1754326"/>
          </a:xfrm>
          <a:prstGeom prst="rect">
            <a:avLst/>
          </a:prstGeom>
          <a:solidFill>
            <a:schemeClr val="bg2"/>
          </a:solidFill>
        </p:spPr>
        <p:txBody>
          <a:bodyPr wrap="square">
            <a:spAutoFit/>
          </a:bodyPr>
          <a:lstStyle/>
          <a:p>
            <a:pPr>
              <a:lnSpc>
                <a:spcPct val="150000"/>
              </a:lnSpc>
            </a:pPr>
            <a:r>
              <a:rPr lang="fr-CA" b="1" dirty="0">
                <a:latin typeface="+mj-lt"/>
                <a:ea typeface="+mj-ea"/>
                <a:cs typeface="+mj-cs"/>
              </a:rPr>
              <a:t>« Le sionisme est une action dans laquelle nous [les sionistes juifs allemands] sommes les réalisateurs et les Juifs d’Orient [en référence aux Juifs d’Europe de l’Est] sont les acteurs. » </a:t>
            </a:r>
            <a:br>
              <a:rPr lang="fr-CA" b="1" dirty="0">
                <a:latin typeface="+mj-lt"/>
                <a:ea typeface="+mj-ea"/>
                <a:cs typeface="+mj-cs"/>
              </a:rPr>
            </a:br>
            <a:r>
              <a:rPr lang="fr-CA" b="1" dirty="0">
                <a:latin typeface="+mj-lt"/>
                <a:ea typeface="+mj-ea"/>
                <a:cs typeface="+mj-cs"/>
              </a:rPr>
              <a:t>~ Franz Oppenheimer, 1909</a:t>
            </a:r>
            <a:endParaRPr lang="en-US" b="1" dirty="0">
              <a:latin typeface="+mj-lt"/>
              <a:ea typeface="+mj-ea"/>
              <a:cs typeface="+mj-cs"/>
            </a:endParaRPr>
          </a:p>
        </p:txBody>
      </p:sp>
      <p:sp>
        <p:nvSpPr>
          <p:cNvPr id="2" name="Title 1"/>
          <p:cNvSpPr>
            <a:spLocks noGrp="1"/>
          </p:cNvSpPr>
          <p:nvPr>
            <p:ph type="title"/>
          </p:nvPr>
        </p:nvSpPr>
        <p:spPr>
          <a:xfrm>
            <a:off x="838200" y="5935288"/>
            <a:ext cx="10515600" cy="585095"/>
          </a:xfrm>
          <a:solidFill>
            <a:schemeClr val="bg2"/>
          </a:solidFill>
        </p:spPr>
        <p:txBody>
          <a:bodyPr>
            <a:normAutofit/>
          </a:bodyPr>
          <a:lstStyle/>
          <a:p>
            <a:r>
              <a:rPr lang="fr-CA" sz="2800" b="1" dirty="0" smtClean="0"/>
              <a:t>Les membres des colonies Rothschild, les </a:t>
            </a:r>
            <a:r>
              <a:rPr lang="fr-CA" sz="2800" b="1" dirty="0"/>
              <a:t>années </a:t>
            </a:r>
            <a:r>
              <a:rPr lang="fr-CA" sz="2800" b="1" dirty="0" smtClean="0"/>
              <a:t>1930 , </a:t>
            </a:r>
            <a:r>
              <a:rPr lang="fr-CA" sz="2800" b="1" i="1" dirty="0" smtClean="0"/>
              <a:t>Palestine</a:t>
            </a:r>
            <a:r>
              <a:rPr lang="fr-CA" sz="2800" b="1" dirty="0" smtClean="0"/>
              <a:t> </a:t>
            </a:r>
            <a:endParaRPr lang="en-US" sz="2800" b="1" dirty="0"/>
          </a:p>
        </p:txBody>
      </p:sp>
    </p:spTree>
    <p:extLst>
      <p:ext uri="{BB962C8B-B14F-4D97-AF65-F5344CB8AC3E}">
        <p14:creationId xmlns:p14="http://schemas.microsoft.com/office/powerpoint/2010/main" val="18167491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853995"/>
            <a:ext cx="10515600" cy="1325563"/>
          </a:xfrm>
        </p:spPr>
        <p:txBody>
          <a:bodyPr/>
          <a:lstStyle/>
          <a:p>
            <a:r>
              <a:rPr lang="fr-CA" dirty="0" smtClean="0"/>
              <a:t>v</a:t>
            </a: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7830273" y="747476"/>
            <a:ext cx="3543618" cy="5076915"/>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854825" y="387207"/>
            <a:ext cx="6959139" cy="5855254"/>
          </a:xfrm>
          <a:prstGeom prst="rect">
            <a:avLst/>
          </a:prstGeom>
        </p:spPr>
      </p:pic>
      <p:sp>
        <p:nvSpPr>
          <p:cNvPr id="6" name="Title 1"/>
          <p:cNvSpPr txBox="1">
            <a:spLocks/>
          </p:cNvSpPr>
          <p:nvPr/>
        </p:nvSpPr>
        <p:spPr>
          <a:xfrm>
            <a:off x="838200" y="6018415"/>
            <a:ext cx="10515600" cy="585095"/>
          </a:xfrm>
          <a:prstGeom prst="rect">
            <a:avLst/>
          </a:prstGeom>
          <a:solidFill>
            <a:schemeClr val="bg2"/>
          </a:solidFill>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800" b="1" dirty="0" smtClean="0"/>
              <a:t>Stephen </a:t>
            </a:r>
            <a:r>
              <a:rPr lang="fr-FR" sz="2800" b="1" dirty="0" err="1" smtClean="0"/>
              <a:t>Bronfman</a:t>
            </a:r>
            <a:r>
              <a:rPr lang="fr-FR" sz="2800" b="1" dirty="0" smtClean="0"/>
              <a:t>, le principal collecteur de fonds du Parti libéral avec un ami de longue date</a:t>
            </a:r>
            <a:endParaRPr lang="en-US" sz="2800" b="1" dirty="0"/>
          </a:p>
        </p:txBody>
      </p:sp>
    </p:spTree>
    <p:extLst>
      <p:ext uri="{BB962C8B-B14F-4D97-AF65-F5344CB8AC3E}">
        <p14:creationId xmlns:p14="http://schemas.microsoft.com/office/powerpoint/2010/main" val="5940451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3200" dirty="0"/>
          </a:p>
        </p:txBody>
      </p:sp>
      <p:sp>
        <p:nvSpPr>
          <p:cNvPr id="3" name="Content Placeholder 2"/>
          <p:cNvSpPr>
            <a:spLocks noGrp="1"/>
          </p:cNvSpPr>
          <p:nvPr>
            <p:ph idx="1"/>
          </p:nvPr>
        </p:nvSpPr>
        <p:spPr/>
        <p:txBody>
          <a:bodyPr/>
          <a:lstStyle/>
          <a:p>
            <a:endParaRPr lang="en-US" dirty="0"/>
          </a:p>
        </p:txBody>
      </p:sp>
      <p:pic>
        <p:nvPicPr>
          <p:cNvPr id="6" name="Picture 5"/>
          <p:cNvPicPr/>
          <p:nvPr/>
        </p:nvPicPr>
        <p:blipFill rotWithShape="1">
          <a:blip r:embed="rId2">
            <a:extLst>
              <a:ext uri="{28A0092B-C50C-407E-A947-70E740481C1C}">
                <a14:useLocalDpi xmlns:a14="http://schemas.microsoft.com/office/drawing/2010/main" val="0"/>
              </a:ext>
            </a:extLst>
          </a:blip>
          <a:srcRect b="1793"/>
          <a:stretch/>
        </p:blipFill>
        <p:spPr>
          <a:xfrm>
            <a:off x="1895301" y="355427"/>
            <a:ext cx="8345977" cy="6186689"/>
          </a:xfrm>
          <a:prstGeom prst="rect">
            <a:avLst/>
          </a:prstGeom>
        </p:spPr>
      </p:pic>
    </p:spTree>
    <p:extLst>
      <p:ext uri="{BB962C8B-B14F-4D97-AF65-F5344CB8AC3E}">
        <p14:creationId xmlns:p14="http://schemas.microsoft.com/office/powerpoint/2010/main" val="25255407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rotWithShape="1">
          <a:blip r:embed="rId2">
            <a:extLst>
              <a:ext uri="{28A0092B-C50C-407E-A947-70E740481C1C}">
                <a14:useLocalDpi xmlns:a14="http://schemas.microsoft.com/office/drawing/2010/main" val="0"/>
              </a:ext>
            </a:extLst>
          </a:blip>
          <a:srcRect l="-1" r="-4970"/>
          <a:stretch/>
        </p:blipFill>
        <p:spPr>
          <a:xfrm>
            <a:off x="5834692" y="1842250"/>
            <a:ext cx="5969380" cy="4053479"/>
          </a:xfrm>
          <a:prstGeom prst="rect">
            <a:avLst/>
          </a:prstGeom>
        </p:spPr>
      </p:pic>
      <p:pic>
        <p:nvPicPr>
          <p:cNvPr id="5" name="Picture 4"/>
          <p:cNvPicPr>
            <a:picLocks noChangeAspect="1"/>
          </p:cNvPicPr>
          <p:nvPr/>
        </p:nvPicPr>
        <p:blipFill rotWithShape="1">
          <a:blip r:embed="rId3"/>
          <a:srcRect b="2041"/>
          <a:stretch/>
        </p:blipFill>
        <p:spPr>
          <a:xfrm>
            <a:off x="839586" y="391052"/>
            <a:ext cx="5858693" cy="3574121"/>
          </a:xfrm>
          <a:prstGeom prst="rect">
            <a:avLst/>
          </a:prstGeom>
        </p:spPr>
      </p:pic>
      <p:sp>
        <p:nvSpPr>
          <p:cNvPr id="6" name="Title 1"/>
          <p:cNvSpPr txBox="1">
            <a:spLocks/>
          </p:cNvSpPr>
          <p:nvPr/>
        </p:nvSpPr>
        <p:spPr>
          <a:xfrm>
            <a:off x="773083" y="5902037"/>
            <a:ext cx="10756670" cy="585095"/>
          </a:xfrm>
          <a:prstGeom prst="rect">
            <a:avLst/>
          </a:prstGeom>
          <a:solidFill>
            <a:schemeClr val="bg2"/>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A" sz="2800" b="1" dirty="0" smtClean="0"/>
              <a:t>Les colonies Rothschild, </a:t>
            </a:r>
            <a:r>
              <a:rPr lang="fr-CA" sz="2800" b="1" dirty="0"/>
              <a:t>les années </a:t>
            </a:r>
            <a:r>
              <a:rPr lang="fr-CA" sz="2800" b="1" dirty="0" smtClean="0"/>
              <a:t>1930, </a:t>
            </a:r>
            <a:r>
              <a:rPr lang="fr-CA" sz="2800" b="1" i="1" dirty="0" smtClean="0"/>
              <a:t>Palestine</a:t>
            </a:r>
            <a:r>
              <a:rPr lang="fr-CA" sz="2800" b="1" dirty="0" smtClean="0"/>
              <a:t> </a:t>
            </a:r>
            <a:endParaRPr lang="en-US" sz="2800" b="1" dirty="0"/>
          </a:p>
        </p:txBody>
      </p:sp>
    </p:spTree>
    <p:extLst>
      <p:ext uri="{BB962C8B-B14F-4D97-AF65-F5344CB8AC3E}">
        <p14:creationId xmlns:p14="http://schemas.microsoft.com/office/powerpoint/2010/main" val="36426217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2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336" y="2134994"/>
            <a:ext cx="6411278" cy="437521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863138" y="348500"/>
            <a:ext cx="10515600" cy="1325563"/>
          </a:xfrm>
        </p:spPr>
        <p:txBody>
          <a:bodyPr/>
          <a:lstStyle/>
          <a:p>
            <a:r>
              <a:rPr lang="fr-FR" dirty="0" err="1"/>
              <a:t>Avi</a:t>
            </a:r>
            <a:r>
              <a:rPr lang="fr-FR" dirty="0"/>
              <a:t> </a:t>
            </a:r>
            <a:r>
              <a:rPr lang="fr-FR" dirty="0" err="1"/>
              <a:t>Shalem</a:t>
            </a:r>
            <a:r>
              <a:rPr lang="fr-FR" dirty="0"/>
              <a:t> (Juif d'origine irakienne, ancien Israélien)</a:t>
            </a:r>
            <a:endParaRPr lang="en-US" dirty="0"/>
          </a:p>
        </p:txBody>
      </p:sp>
      <p:sp>
        <p:nvSpPr>
          <p:cNvPr id="3" name="Content Placeholder 2"/>
          <p:cNvSpPr>
            <a:spLocks noGrp="1"/>
          </p:cNvSpPr>
          <p:nvPr>
            <p:ph idx="1"/>
          </p:nvPr>
        </p:nvSpPr>
        <p:spPr>
          <a:xfrm>
            <a:off x="7232074" y="2153003"/>
            <a:ext cx="4114800" cy="4364182"/>
          </a:xfrm>
          <a:solidFill>
            <a:schemeClr val="bg2"/>
          </a:solidFill>
        </p:spPr>
        <p:txBody>
          <a:bodyPr/>
          <a:lstStyle/>
          <a:p>
            <a:pPr marL="0" indent="0">
              <a:buNone/>
            </a:pPr>
            <a:r>
              <a:rPr lang="fr-FR" b="1" dirty="0">
                <a:latin typeface="+mj-lt"/>
              </a:rPr>
              <a:t>Il a également écrit un livre de recherche sur la façon dont toutes les tentatives israéliennes de parvenir à un processus de paix étaient une imposture. </a:t>
            </a:r>
            <a:endParaRPr lang="en-US" b="1" dirty="0">
              <a:latin typeface="+mj-lt"/>
            </a:endParaRPr>
          </a:p>
          <a:p>
            <a:endParaRPr lang="en-US" dirty="0"/>
          </a:p>
        </p:txBody>
      </p:sp>
      <p:sp>
        <p:nvSpPr>
          <p:cNvPr id="4" name="Rectangle 2"/>
          <p:cNvSpPr>
            <a:spLocks noChangeArrowheads="1"/>
          </p:cNvSpPr>
          <p:nvPr/>
        </p:nvSpPr>
        <p:spPr bwMode="auto">
          <a:xfrm>
            <a:off x="934526" y="2178511"/>
            <a:ext cx="5312487" cy="126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fr-CA" altLang="en-US" sz="2800" b="1" i="0" u="none" strike="noStrike" cap="none" normalizeH="0" baseline="0" dirty="0" smtClean="0">
                <a:ln>
                  <a:noFill/>
                </a:ln>
                <a:solidFill>
                  <a:schemeClr val="bg1"/>
                </a:solidFill>
                <a:effectLst/>
                <a:latin typeface="+mj-lt"/>
                <a:ea typeface="Times New Roman" panose="02020603050405020304" pitchFamily="18" charset="0"/>
                <a:cs typeface="Arial" panose="020B0604020202020204" pitchFamily="34" charset="0"/>
              </a:rPr>
              <a:t>« Le sionisme est une chose ashkénaze. »</a:t>
            </a:r>
            <a:endParaRPr kumimoji="0" lang="en-US" altLang="en-US" sz="2800" b="1" i="0" u="none" strike="noStrike" cap="none" normalizeH="0" baseline="0" dirty="0" smtClean="0">
              <a:ln>
                <a:noFill/>
              </a:ln>
              <a:solidFill>
                <a:schemeClr val="bg1"/>
              </a:solidFill>
              <a:effectLst/>
              <a:latin typeface="+mj-lt"/>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smtClean="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1650293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 Black Panthers </a:t>
            </a:r>
            <a:r>
              <a:rPr lang="en-US" dirty="0" err="1" smtClean="0"/>
              <a:t>juifs</a:t>
            </a:r>
            <a:r>
              <a:rPr lang="en-US" dirty="0" smtClean="0"/>
              <a:t>, </a:t>
            </a:r>
            <a:r>
              <a:rPr lang="fr-FR" sz="2800" b="1" dirty="0"/>
              <a:t>les années </a:t>
            </a:r>
            <a:r>
              <a:rPr lang="fr-FR" sz="2800" b="1" dirty="0" smtClean="0"/>
              <a:t>1970, </a:t>
            </a:r>
            <a:r>
              <a:rPr lang="fr-FR" sz="2800" b="1" i="1" dirty="0" smtClean="0"/>
              <a:t>Israël</a:t>
            </a:r>
            <a:r>
              <a:rPr lang="fr-FR" sz="2800" b="1" dirty="0" smtClean="0"/>
              <a:t> </a:t>
            </a:r>
            <a:r>
              <a:rPr lang="en-US" sz="2800" b="1" dirty="0" smtClean="0"/>
              <a:t> </a:t>
            </a:r>
            <a:r>
              <a:rPr lang="en-US" b="1" dirty="0" smtClean="0"/>
              <a:t/>
            </a:r>
            <a:br>
              <a:rPr lang="en-US" b="1" dirty="0" smtClean="0"/>
            </a:b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2275608" y="1443653"/>
            <a:ext cx="7591598" cy="5061065"/>
          </a:xfrm>
          <a:prstGeom prst="rect">
            <a:avLst/>
          </a:prstGeom>
        </p:spPr>
      </p:pic>
    </p:spTree>
    <p:extLst>
      <p:ext uri="{BB962C8B-B14F-4D97-AF65-F5344CB8AC3E}">
        <p14:creationId xmlns:p14="http://schemas.microsoft.com/office/powerpoint/2010/main" val="16586036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smtClean="0"/>
              <a:t>v</a:t>
            </a:r>
            <a:endParaRPr lang="en-US"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789998" y="3843481"/>
            <a:ext cx="5070473" cy="2631646"/>
          </a:xfrm>
          <a:prstGeom prst="rect">
            <a:avLst/>
          </a:prstGeom>
        </p:spPr>
      </p:pic>
      <p:sp>
        <p:nvSpPr>
          <p:cNvPr id="3" name="Content Placeholder 2"/>
          <p:cNvSpPr>
            <a:spLocks noGrp="1"/>
          </p:cNvSpPr>
          <p:nvPr>
            <p:ph idx="1"/>
          </p:nvPr>
        </p:nvSpPr>
        <p:spPr/>
        <p:txBody>
          <a:bodyPr/>
          <a:lstStyle/>
          <a:p>
            <a:r>
              <a:rPr lang="he-IL" dirty="0" smtClean="0"/>
              <a:t>ה</a:t>
            </a:r>
            <a:endParaRPr lang="en-US" dirty="0"/>
          </a:p>
        </p:txBody>
      </p:sp>
      <p:pic>
        <p:nvPicPr>
          <p:cNvPr id="7" name="Picture 6"/>
          <p:cNvPicPr>
            <a:picLocks noChangeAspect="1"/>
          </p:cNvPicPr>
          <p:nvPr/>
        </p:nvPicPr>
        <p:blipFill>
          <a:blip r:embed="rId3"/>
          <a:stretch>
            <a:fillRect/>
          </a:stretch>
        </p:blipFill>
        <p:spPr>
          <a:xfrm>
            <a:off x="791429" y="368725"/>
            <a:ext cx="5551179" cy="2972366"/>
          </a:xfrm>
          <a:prstGeom prst="rect">
            <a:avLst/>
          </a:prstGeom>
        </p:spPr>
      </p:pic>
      <p:pic>
        <p:nvPicPr>
          <p:cNvPr id="9" name="Picture 8"/>
          <p:cNvPicPr>
            <a:picLocks noChangeAspect="1"/>
          </p:cNvPicPr>
          <p:nvPr/>
        </p:nvPicPr>
        <p:blipFill>
          <a:blip r:embed="rId4"/>
          <a:stretch>
            <a:fillRect/>
          </a:stretch>
        </p:blipFill>
        <p:spPr>
          <a:xfrm>
            <a:off x="6708195" y="4006732"/>
            <a:ext cx="4781392" cy="2435633"/>
          </a:xfrm>
          <a:prstGeom prst="rect">
            <a:avLst/>
          </a:prstGeom>
        </p:spPr>
      </p:pic>
      <p:pic>
        <p:nvPicPr>
          <p:cNvPr id="10" name="Picture 9"/>
          <p:cNvPicPr>
            <a:picLocks noChangeAspect="1"/>
          </p:cNvPicPr>
          <p:nvPr/>
        </p:nvPicPr>
        <p:blipFill>
          <a:blip r:embed="rId5"/>
          <a:stretch>
            <a:fillRect/>
          </a:stretch>
        </p:blipFill>
        <p:spPr>
          <a:xfrm>
            <a:off x="6941127" y="355371"/>
            <a:ext cx="4563688" cy="2994657"/>
          </a:xfrm>
          <a:prstGeom prst="rect">
            <a:avLst/>
          </a:prstGeom>
        </p:spPr>
      </p:pic>
      <p:sp>
        <p:nvSpPr>
          <p:cNvPr id="11" name="Title 1"/>
          <p:cNvSpPr txBox="1">
            <a:spLocks/>
          </p:cNvSpPr>
          <p:nvPr/>
        </p:nvSpPr>
        <p:spPr>
          <a:xfrm>
            <a:off x="773082" y="3383282"/>
            <a:ext cx="6317673" cy="415635"/>
          </a:xfrm>
          <a:prstGeom prst="rect">
            <a:avLst/>
          </a:prstGeom>
          <a:solidFill>
            <a:schemeClr val="bg2"/>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1600" b="1" dirty="0" smtClean="0"/>
              <a:t>Les manifestations contre la réforme du système judiciaire en Israël de 2023</a:t>
            </a:r>
            <a:endParaRPr lang="en-US" sz="1600" b="1" dirty="0"/>
          </a:p>
        </p:txBody>
      </p:sp>
      <p:sp>
        <p:nvSpPr>
          <p:cNvPr id="12" name="Title 1"/>
          <p:cNvSpPr txBox="1">
            <a:spLocks/>
          </p:cNvSpPr>
          <p:nvPr/>
        </p:nvSpPr>
        <p:spPr>
          <a:xfrm>
            <a:off x="7473135" y="3477492"/>
            <a:ext cx="3992881" cy="415635"/>
          </a:xfrm>
          <a:prstGeom prst="rect">
            <a:avLst/>
          </a:prstGeom>
          <a:solidFill>
            <a:schemeClr val="bg2"/>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600" b="1" dirty="0" err="1" smtClean="0"/>
              <a:t>Rassemblement</a:t>
            </a:r>
            <a:r>
              <a:rPr lang="en-US" sz="1600" b="1" dirty="0" smtClean="0"/>
              <a:t> </a:t>
            </a:r>
            <a:r>
              <a:rPr lang="en-US" sz="1600" b="1" dirty="0"/>
              <a:t>de Trump</a:t>
            </a:r>
          </a:p>
        </p:txBody>
      </p:sp>
    </p:spTree>
    <p:extLst>
      <p:ext uri="{BB962C8B-B14F-4D97-AF65-F5344CB8AC3E}">
        <p14:creationId xmlns:p14="http://schemas.microsoft.com/office/powerpoint/2010/main" val="20789214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4"/>
          <p:cNvPicPr>
            <a:picLocks/>
          </p:cNvPicPr>
          <p:nvPr/>
        </p:nvPicPr>
        <p:blipFill>
          <a:blip r:embed="rId2">
            <a:extLst>
              <a:ext uri="{28A0092B-C50C-407E-A947-70E740481C1C}">
                <a14:useLocalDpi xmlns:a14="http://schemas.microsoft.com/office/drawing/2010/main" val="0"/>
              </a:ext>
            </a:extLst>
          </a:blip>
          <a:stretch>
            <a:fillRect/>
          </a:stretch>
        </p:blipFill>
        <p:spPr>
          <a:xfrm>
            <a:off x="848854" y="350929"/>
            <a:ext cx="6978704" cy="4494438"/>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6767847" y="2930539"/>
            <a:ext cx="4573270" cy="3077210"/>
          </a:xfrm>
          <a:prstGeom prst="rect">
            <a:avLst/>
          </a:prstGeom>
        </p:spPr>
      </p:pic>
      <p:sp>
        <p:nvSpPr>
          <p:cNvPr id="6" name="Title 1"/>
          <p:cNvSpPr txBox="1">
            <a:spLocks noGrp="1"/>
          </p:cNvSpPr>
          <p:nvPr>
            <p:ph idx="1"/>
          </p:nvPr>
        </p:nvSpPr>
        <p:spPr>
          <a:xfrm>
            <a:off x="838200" y="5985171"/>
            <a:ext cx="10515600" cy="499370"/>
          </a:xfrm>
          <a:prstGeom prst="rect">
            <a:avLst/>
          </a:prstGeom>
          <a:solidFill>
            <a:schemeClr val="bg2"/>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Jacob Rothschild</a:t>
            </a:r>
            <a:r>
              <a:rPr lang="fr-CA" sz="2800" b="1" dirty="0" smtClean="0"/>
              <a:t>, Ehud Barak, et</a:t>
            </a:r>
            <a:r>
              <a:rPr lang="fr-FR" sz="2800" b="1" dirty="0" smtClean="0"/>
              <a:t> </a:t>
            </a:r>
            <a:r>
              <a:rPr lang="fr-FR" sz="2800" b="1" dirty="0"/>
              <a:t>un autre ami </a:t>
            </a:r>
            <a:r>
              <a:rPr lang="fr-FR" sz="2800" b="1" dirty="0" smtClean="0"/>
              <a:t>d'Epstein</a:t>
            </a:r>
            <a:r>
              <a:rPr lang="fr-CA" sz="2800" b="1" dirty="0" smtClean="0"/>
              <a:t>, </a:t>
            </a:r>
            <a:r>
              <a:rPr lang="en-US" sz="2800" b="1" dirty="0" smtClean="0"/>
              <a:t>Mark Carney</a:t>
            </a:r>
            <a:r>
              <a:rPr lang="fr-CA" sz="2800" b="1" dirty="0" smtClean="0"/>
              <a:t> </a:t>
            </a:r>
            <a:endParaRPr lang="en-US" sz="2800" b="1" dirty="0"/>
          </a:p>
        </p:txBody>
      </p:sp>
    </p:spTree>
    <p:extLst>
      <p:ext uri="{BB962C8B-B14F-4D97-AF65-F5344CB8AC3E}">
        <p14:creationId xmlns:p14="http://schemas.microsoft.com/office/powerpoint/2010/main" val="19913270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3124200" y="318770"/>
            <a:ext cx="5943600" cy="6220460"/>
          </a:xfrm>
          <a:prstGeom prst="rect">
            <a:avLst/>
          </a:prstGeom>
        </p:spPr>
      </p:pic>
    </p:spTree>
    <p:extLst>
      <p:ext uri="{BB962C8B-B14F-4D97-AF65-F5344CB8AC3E}">
        <p14:creationId xmlns:p14="http://schemas.microsoft.com/office/powerpoint/2010/main" val="26195810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err="1"/>
              <a:t>Shulamit</a:t>
            </a:r>
            <a:r>
              <a:rPr lang="fr-CA" dirty="0"/>
              <a:t> </a:t>
            </a:r>
            <a:r>
              <a:rPr lang="fr-CA" dirty="0" err="1"/>
              <a:t>Aloni</a:t>
            </a:r>
            <a:r>
              <a:rPr lang="fr-CA" dirty="0"/>
              <a:t>, </a:t>
            </a:r>
            <a:r>
              <a:rPr lang="fr-CA" dirty="0" smtClean="0"/>
              <a:t>du </a:t>
            </a:r>
            <a:r>
              <a:rPr lang="fr-CA" dirty="0"/>
              <a:t>parti </a:t>
            </a:r>
            <a:r>
              <a:rPr lang="fr-CA" dirty="0" smtClean="0"/>
              <a:t>travailliste</a:t>
            </a:r>
            <a:endParaRPr lang="en-US" dirty="0"/>
          </a:p>
        </p:txBody>
      </p:sp>
      <p:pic>
        <p:nvPicPr>
          <p:cNvPr id="4" name="Picture 3"/>
          <p:cNvPicPr>
            <a:picLocks noChangeAspect="1"/>
          </p:cNvPicPr>
          <p:nvPr/>
        </p:nvPicPr>
        <p:blipFill>
          <a:blip r:embed="rId2"/>
          <a:stretch>
            <a:fillRect/>
          </a:stretch>
        </p:blipFill>
        <p:spPr>
          <a:xfrm>
            <a:off x="5212080" y="1834755"/>
            <a:ext cx="6126961" cy="4615114"/>
          </a:xfrm>
          <a:prstGeom prst="rect">
            <a:avLst/>
          </a:prstGeom>
        </p:spPr>
      </p:pic>
      <p:sp>
        <p:nvSpPr>
          <p:cNvPr id="3" name="Content Placeholder 2"/>
          <p:cNvSpPr>
            <a:spLocks noGrp="1"/>
          </p:cNvSpPr>
          <p:nvPr>
            <p:ph idx="1"/>
          </p:nvPr>
        </p:nvSpPr>
        <p:spPr>
          <a:xfrm>
            <a:off x="863138" y="1833936"/>
            <a:ext cx="6626290" cy="4640490"/>
          </a:xfrm>
          <a:solidFill>
            <a:schemeClr val="bg2"/>
          </a:solidFill>
        </p:spPr>
        <p:txBody>
          <a:bodyPr>
            <a:normAutofit lnSpcReduction="10000"/>
          </a:bodyPr>
          <a:lstStyle/>
          <a:p>
            <a:pPr marL="0" indent="0">
              <a:buNone/>
            </a:pPr>
            <a:r>
              <a:rPr lang="fr-CA" dirty="0" smtClean="0">
                <a:latin typeface="+mj-lt"/>
              </a:rPr>
              <a:t>« …</a:t>
            </a:r>
            <a:r>
              <a:rPr lang="fr-CA" b="1" dirty="0" smtClean="0">
                <a:latin typeface="+mj-lt"/>
              </a:rPr>
              <a:t>la </a:t>
            </a:r>
            <a:r>
              <a:rPr lang="fr-CA" b="1" dirty="0">
                <a:latin typeface="+mj-lt"/>
              </a:rPr>
              <a:t>plupart des citoyens israéliens ne savent pas, ou ne se soucient pas, du fait que lorsqu’ils vont aux urnes, ils élisent, entre autres, des représentants au Congrès sioniste mondial. </a:t>
            </a:r>
            <a:r>
              <a:rPr lang="fr-CA" dirty="0">
                <a:latin typeface="+mj-lt"/>
              </a:rPr>
              <a:t>(...) Si le mouvement sioniste était contraint de faire en Israël ce qu’il fait dans d’autres pays — c’est-à-dire recruter des membres cotisants et organiser des élections spécifiques pour le Congrès sioniste mondial — on découvrirait peut-être un nombre embarrassant de sionistes dévoués en Israël</a:t>
            </a:r>
            <a:r>
              <a:rPr lang="fr-CA" dirty="0" smtClean="0">
                <a:latin typeface="+mj-lt"/>
              </a:rPr>
              <a:t>. »</a:t>
            </a:r>
            <a:endParaRPr lang="en-US" dirty="0">
              <a:latin typeface="+mj-lt"/>
            </a:endParaRPr>
          </a:p>
          <a:p>
            <a:endParaRPr lang="en-US" dirty="0"/>
          </a:p>
        </p:txBody>
      </p:sp>
    </p:spTree>
    <p:extLst>
      <p:ext uri="{BB962C8B-B14F-4D97-AF65-F5344CB8AC3E}">
        <p14:creationId xmlns:p14="http://schemas.microsoft.com/office/powerpoint/2010/main" val="25379413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8" name="Content Placeholder 7"/>
          <p:cNvPicPr>
            <a:picLocks noGrp="1" noChangeAspect="1"/>
          </p:cNvPicPr>
          <p:nvPr>
            <p:ph idx="1"/>
          </p:nvPr>
        </p:nvPicPr>
        <p:blipFill>
          <a:blip r:embed="rId2"/>
          <a:stretch>
            <a:fillRect/>
          </a:stretch>
        </p:blipFill>
        <p:spPr>
          <a:xfrm>
            <a:off x="841369" y="649410"/>
            <a:ext cx="5282206" cy="3141194"/>
          </a:xfrm>
          <a:prstGeom prst="rect">
            <a:avLst/>
          </a:prstGeom>
        </p:spPr>
      </p:pic>
      <p:pic>
        <p:nvPicPr>
          <p:cNvPr id="10" name="Picture 9"/>
          <p:cNvPicPr>
            <a:picLocks noChangeAspect="1"/>
          </p:cNvPicPr>
          <p:nvPr/>
        </p:nvPicPr>
        <p:blipFill>
          <a:blip r:embed="rId3"/>
          <a:stretch>
            <a:fillRect/>
          </a:stretch>
        </p:blipFill>
        <p:spPr>
          <a:xfrm>
            <a:off x="7012584" y="669443"/>
            <a:ext cx="4162280" cy="3220913"/>
          </a:xfrm>
          <a:prstGeom prst="rect">
            <a:avLst/>
          </a:prstGeom>
        </p:spPr>
      </p:pic>
      <p:pic>
        <p:nvPicPr>
          <p:cNvPr id="12" name="Picture 11"/>
          <p:cNvPicPr>
            <a:picLocks noChangeAspect="1"/>
          </p:cNvPicPr>
          <p:nvPr/>
        </p:nvPicPr>
        <p:blipFill>
          <a:blip r:embed="rId4"/>
          <a:stretch>
            <a:fillRect/>
          </a:stretch>
        </p:blipFill>
        <p:spPr>
          <a:xfrm>
            <a:off x="1464859" y="3896986"/>
            <a:ext cx="3963358" cy="2337558"/>
          </a:xfrm>
          <a:prstGeom prst="rect">
            <a:avLst/>
          </a:prstGeom>
        </p:spPr>
      </p:pic>
      <p:pic>
        <p:nvPicPr>
          <p:cNvPr id="11" name="Picture 10"/>
          <p:cNvPicPr>
            <a:picLocks noChangeAspect="1"/>
          </p:cNvPicPr>
          <p:nvPr/>
        </p:nvPicPr>
        <p:blipFill>
          <a:blip r:embed="rId5"/>
          <a:stretch>
            <a:fillRect/>
          </a:stretch>
        </p:blipFill>
        <p:spPr>
          <a:xfrm>
            <a:off x="7367358" y="3474723"/>
            <a:ext cx="3563871" cy="2726576"/>
          </a:xfrm>
          <a:prstGeom prst="rect">
            <a:avLst/>
          </a:prstGeom>
        </p:spPr>
      </p:pic>
      <p:sp>
        <p:nvSpPr>
          <p:cNvPr id="13" name="Rectangle 12"/>
          <p:cNvSpPr/>
          <p:nvPr/>
        </p:nvSpPr>
        <p:spPr>
          <a:xfrm>
            <a:off x="6683432" y="5938359"/>
            <a:ext cx="4814609" cy="707886"/>
          </a:xfrm>
          <a:prstGeom prst="rect">
            <a:avLst/>
          </a:prstGeom>
          <a:solidFill>
            <a:schemeClr val="bg2"/>
          </a:solidFill>
        </p:spPr>
        <p:txBody>
          <a:bodyPr wrap="square">
            <a:spAutoFit/>
          </a:bodyPr>
          <a:lstStyle/>
          <a:p>
            <a:r>
              <a:rPr lang="fr-CA" sz="2000" b="1" dirty="0">
                <a:latin typeface="+mj-lt"/>
                <a:ea typeface="+mj-ea"/>
                <a:cs typeface="+mj-cs"/>
              </a:rPr>
              <a:t>Les camps de réfugiés où vivent encore certains Juifs</a:t>
            </a:r>
            <a:endParaRPr lang="en-US" sz="2000" b="1" dirty="0">
              <a:latin typeface="+mj-lt"/>
              <a:ea typeface="+mj-ea"/>
              <a:cs typeface="+mj-cs"/>
            </a:endParaRPr>
          </a:p>
        </p:txBody>
      </p:sp>
      <p:sp>
        <p:nvSpPr>
          <p:cNvPr id="14" name="Rectangle 13"/>
          <p:cNvSpPr/>
          <p:nvPr/>
        </p:nvSpPr>
        <p:spPr>
          <a:xfrm>
            <a:off x="332510" y="5941131"/>
            <a:ext cx="6251170" cy="707886"/>
          </a:xfrm>
          <a:prstGeom prst="rect">
            <a:avLst/>
          </a:prstGeom>
          <a:solidFill>
            <a:schemeClr val="bg2"/>
          </a:solidFill>
        </p:spPr>
        <p:txBody>
          <a:bodyPr wrap="square">
            <a:spAutoFit/>
          </a:bodyPr>
          <a:lstStyle/>
          <a:p>
            <a:r>
              <a:rPr lang="fr-CA" sz="2000" b="1" dirty="0" smtClean="0">
                <a:latin typeface="+mj-lt"/>
                <a:ea typeface="+mj-ea"/>
                <a:cs typeface="+mj-cs"/>
              </a:rPr>
              <a:t>Kibboutzim : </a:t>
            </a:r>
            <a:r>
              <a:rPr lang="fr-FR" sz="2000" b="1" dirty="0" smtClean="0">
                <a:latin typeface="+mj-lt"/>
                <a:ea typeface="+mj-ea"/>
                <a:cs typeface="+mj-cs"/>
              </a:rPr>
              <a:t>les </a:t>
            </a:r>
            <a:r>
              <a:rPr lang="fr-FR" sz="2000" b="1" dirty="0">
                <a:latin typeface="+mj-lt"/>
                <a:ea typeface="+mj-ea"/>
                <a:cs typeface="+mj-cs"/>
              </a:rPr>
              <a:t>sionistes ashkénazes </a:t>
            </a:r>
            <a:r>
              <a:rPr lang="fr-FR" sz="2000" b="1" dirty="0" smtClean="0">
                <a:latin typeface="+mj-lt"/>
                <a:ea typeface="+mj-ea"/>
                <a:cs typeface="+mj-cs"/>
              </a:rPr>
              <a:t>qui représentent </a:t>
            </a:r>
            <a:r>
              <a:rPr lang="fr-FR" sz="2000" b="1" dirty="0">
                <a:latin typeface="+mj-lt"/>
                <a:ea typeface="+mj-ea"/>
                <a:cs typeface="+mj-cs"/>
              </a:rPr>
              <a:t>8 % de la population</a:t>
            </a:r>
            <a:r>
              <a:rPr lang="fr-CA" sz="2000" b="1" dirty="0" smtClean="0">
                <a:latin typeface="+mj-lt"/>
                <a:ea typeface="+mj-ea"/>
                <a:cs typeface="+mj-cs"/>
              </a:rPr>
              <a:t> (ils </a:t>
            </a:r>
            <a:r>
              <a:rPr lang="fr-FR" sz="2000" dirty="0" smtClean="0"/>
              <a:t>reçoivent plus de </a:t>
            </a:r>
            <a:r>
              <a:rPr lang="fr-FR" sz="2000" dirty="0"/>
              <a:t>95 % des impôts</a:t>
            </a:r>
            <a:r>
              <a:rPr lang="fr-CA" sz="2000" b="1" dirty="0" smtClean="0">
                <a:latin typeface="+mj-lt"/>
                <a:ea typeface="+mj-ea"/>
                <a:cs typeface="+mj-cs"/>
              </a:rPr>
              <a:t>)</a:t>
            </a:r>
            <a:endParaRPr lang="en-US" sz="2000" b="1" dirty="0">
              <a:latin typeface="+mj-lt"/>
              <a:ea typeface="+mj-ea"/>
              <a:cs typeface="+mj-cs"/>
            </a:endParaRPr>
          </a:p>
        </p:txBody>
      </p:sp>
      <p:sp>
        <p:nvSpPr>
          <p:cNvPr id="16" name="Rectangle 15"/>
          <p:cNvSpPr/>
          <p:nvPr/>
        </p:nvSpPr>
        <p:spPr>
          <a:xfrm>
            <a:off x="4779818" y="3485402"/>
            <a:ext cx="3233651" cy="523220"/>
          </a:xfrm>
          <a:prstGeom prst="rect">
            <a:avLst/>
          </a:prstGeom>
          <a:solidFill>
            <a:schemeClr val="bg2"/>
          </a:solidFill>
        </p:spPr>
        <p:txBody>
          <a:bodyPr wrap="square">
            <a:spAutoFit/>
          </a:bodyPr>
          <a:lstStyle/>
          <a:p>
            <a:pPr algn="ctr"/>
            <a:r>
              <a:rPr lang="en-US" sz="2800" b="1" dirty="0" err="1">
                <a:latin typeface="+mj-lt"/>
                <a:ea typeface="+mj-ea"/>
                <a:cs typeface="+mj-cs"/>
              </a:rPr>
              <a:t>L'apartheid</a:t>
            </a:r>
            <a:r>
              <a:rPr lang="en-US" sz="2800" b="1" dirty="0">
                <a:latin typeface="+mj-lt"/>
                <a:ea typeface="+mj-ea"/>
                <a:cs typeface="+mj-cs"/>
              </a:rPr>
              <a:t> </a:t>
            </a:r>
            <a:r>
              <a:rPr lang="en-US" sz="2800" b="1" dirty="0" err="1">
                <a:latin typeface="+mj-lt"/>
                <a:ea typeface="+mj-ea"/>
                <a:cs typeface="+mj-cs"/>
              </a:rPr>
              <a:t>en</a:t>
            </a:r>
            <a:r>
              <a:rPr lang="en-US" sz="2800" b="1" dirty="0">
                <a:latin typeface="+mj-lt"/>
                <a:ea typeface="+mj-ea"/>
                <a:cs typeface="+mj-cs"/>
              </a:rPr>
              <a:t> </a:t>
            </a:r>
            <a:r>
              <a:rPr lang="en-US" sz="2800" b="1" dirty="0" err="1">
                <a:latin typeface="+mj-lt"/>
                <a:ea typeface="+mj-ea"/>
                <a:cs typeface="+mj-cs"/>
              </a:rPr>
              <a:t>Israël</a:t>
            </a:r>
            <a:endParaRPr lang="en-US" sz="2800" b="1" dirty="0">
              <a:latin typeface="+mj-lt"/>
              <a:ea typeface="+mj-ea"/>
              <a:cs typeface="+mj-cs"/>
            </a:endParaRPr>
          </a:p>
        </p:txBody>
      </p:sp>
    </p:spTree>
    <p:extLst>
      <p:ext uri="{BB962C8B-B14F-4D97-AF65-F5344CB8AC3E}">
        <p14:creationId xmlns:p14="http://schemas.microsoft.com/office/powerpoint/2010/main" val="28217070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8556172" y="1434832"/>
            <a:ext cx="3136564" cy="4649819"/>
          </a:xfrm>
          <a:prstGeom prst="rect">
            <a:avLst/>
          </a:prstGeom>
        </p:spPr>
      </p:pic>
      <p:sp>
        <p:nvSpPr>
          <p:cNvPr id="2" name="Title 1"/>
          <p:cNvSpPr>
            <a:spLocks noGrp="1"/>
          </p:cNvSpPr>
          <p:nvPr>
            <p:ph type="title"/>
          </p:nvPr>
        </p:nvSpPr>
        <p:spPr>
          <a:xfrm>
            <a:off x="838200" y="365126"/>
            <a:ext cx="10515600" cy="582525"/>
          </a:xfrm>
          <a:solidFill>
            <a:srgbClr val="FFFF00"/>
          </a:solidFill>
        </p:spPr>
        <p:txBody>
          <a:bodyPr>
            <a:normAutofit/>
          </a:bodyPr>
          <a:lstStyle/>
          <a:p>
            <a:r>
              <a:rPr lang="fr-CA" sz="2200" b="1" dirty="0" smtClean="0"/>
              <a:t>*Rappel </a:t>
            </a:r>
            <a:r>
              <a:rPr lang="fr-CA" sz="2200" b="1" dirty="0"/>
              <a:t>important : les données n’incluent pas les Palestiniens dans les camps de réfugiés</a:t>
            </a:r>
            <a:r>
              <a:rPr lang="fr-CA" sz="2200" b="1" dirty="0" smtClean="0"/>
              <a:t>.</a:t>
            </a:r>
            <a:endParaRPr lang="en-US" b="1" dirty="0"/>
          </a:p>
        </p:txBody>
      </p:sp>
      <p:sp>
        <p:nvSpPr>
          <p:cNvPr id="11" name="Rectangle 10"/>
          <p:cNvSpPr/>
          <p:nvPr/>
        </p:nvSpPr>
        <p:spPr>
          <a:xfrm>
            <a:off x="432262" y="4274555"/>
            <a:ext cx="4172989" cy="1754326"/>
          </a:xfrm>
          <a:prstGeom prst="rect">
            <a:avLst/>
          </a:prstGeom>
        </p:spPr>
        <p:txBody>
          <a:bodyPr wrap="square">
            <a:spAutoFit/>
          </a:bodyPr>
          <a:lstStyle/>
          <a:p>
            <a:r>
              <a:rPr lang="fr-CA" b="1" dirty="0" smtClean="0">
                <a:latin typeface="+mj-lt"/>
              </a:rPr>
              <a:t>20,7 </a:t>
            </a:r>
            <a:r>
              <a:rPr lang="fr-CA" b="1" dirty="0">
                <a:latin typeface="+mj-lt"/>
              </a:rPr>
              <a:t>% de la population </a:t>
            </a:r>
            <a:r>
              <a:rPr lang="fr-CA" dirty="0">
                <a:latin typeface="+mj-lt"/>
              </a:rPr>
              <a:t>israélienne vit dans la pauvreté et </a:t>
            </a:r>
            <a:r>
              <a:rPr lang="fr-CA" b="1" dirty="0">
                <a:latin typeface="+mj-lt"/>
              </a:rPr>
              <a:t>27,9 % des enfants </a:t>
            </a:r>
            <a:r>
              <a:rPr lang="fr-CA" dirty="0">
                <a:latin typeface="+mj-lt"/>
              </a:rPr>
              <a:t>vivent </a:t>
            </a:r>
            <a:r>
              <a:rPr lang="fr-CA" b="1" dirty="0">
                <a:latin typeface="+mj-lt"/>
              </a:rPr>
              <a:t>en dessous du seuil de pauvreté</a:t>
            </a:r>
            <a:r>
              <a:rPr lang="fr-CA" dirty="0">
                <a:latin typeface="+mj-lt"/>
              </a:rPr>
              <a:t>. À titre de comparaison, </a:t>
            </a:r>
            <a:r>
              <a:rPr lang="fr-CA" dirty="0"/>
              <a:t>au Canada, ce chiffre est de 7,4 % de la population et de 14 % des </a:t>
            </a:r>
            <a:r>
              <a:rPr lang="fr-CA" dirty="0" smtClean="0"/>
              <a:t>enfants</a:t>
            </a:r>
            <a:r>
              <a:rPr lang="he-IL" dirty="0" smtClean="0"/>
              <a:t>.</a:t>
            </a:r>
            <a:endParaRPr lang="en-US" dirty="0">
              <a:latin typeface="+mj-lt"/>
            </a:endParaRPr>
          </a:p>
        </p:txBody>
      </p:sp>
      <p:sp>
        <p:nvSpPr>
          <p:cNvPr id="12" name="Rectangle 11"/>
          <p:cNvSpPr/>
          <p:nvPr/>
        </p:nvSpPr>
        <p:spPr>
          <a:xfrm>
            <a:off x="4569285" y="1150677"/>
            <a:ext cx="6988233" cy="5493812"/>
          </a:xfrm>
          <a:prstGeom prst="rect">
            <a:avLst/>
          </a:prstGeom>
        </p:spPr>
        <p:txBody>
          <a:bodyPr wrap="square">
            <a:spAutoFit/>
          </a:bodyPr>
          <a:lstStyle/>
          <a:p>
            <a:pPr marL="342900" indent="-342900">
              <a:lnSpc>
                <a:spcPct val="150000"/>
              </a:lnSpc>
              <a:buFont typeface="Symbol" panose="05050102010706020507" pitchFamily="18" charset="2"/>
              <a:buChar char=""/>
            </a:pPr>
            <a:r>
              <a:rPr lang="fr-CA" dirty="0">
                <a:latin typeface="+mj-lt"/>
              </a:rPr>
              <a:t>Israël a été classé comme le pays le plus cher parmi ceux de l’OCDE, avec un coût de la vie </a:t>
            </a:r>
            <a:r>
              <a:rPr lang="fr-CA" b="1" dirty="0">
                <a:latin typeface="+mj-lt"/>
              </a:rPr>
              <a:t>supérieur de 38 % à la moyenne de l’OCDE, et de 53 % à celle de l’Union européenne</a:t>
            </a:r>
            <a:r>
              <a:rPr lang="fr-CA" dirty="0">
                <a:latin typeface="+mj-lt"/>
              </a:rPr>
              <a:t>. </a:t>
            </a:r>
            <a:endParaRPr lang="en-US" dirty="0">
              <a:latin typeface="+mj-lt"/>
            </a:endParaRPr>
          </a:p>
          <a:p>
            <a:pPr marL="342900" lvl="0" indent="-342900">
              <a:lnSpc>
                <a:spcPct val="150000"/>
              </a:lnSpc>
              <a:buFont typeface="Symbol" panose="05050102010706020507" pitchFamily="18" charset="2"/>
              <a:buChar char=""/>
            </a:pPr>
            <a:r>
              <a:rPr lang="fr-CA" i="1" u="sng" dirty="0">
                <a:latin typeface="+mj-lt"/>
              </a:rPr>
              <a:t>Israël est le pays </a:t>
            </a:r>
            <a:r>
              <a:rPr lang="fr-CA" b="1" i="1" u="sng" dirty="0">
                <a:latin typeface="+mj-lt"/>
              </a:rPr>
              <a:t>le plus riche du Moyen-Orient</a:t>
            </a:r>
            <a:r>
              <a:rPr lang="fr-CA" i="1" u="sng" dirty="0">
                <a:latin typeface="+mj-lt"/>
              </a:rPr>
              <a:t>.</a:t>
            </a:r>
            <a:endParaRPr lang="en-US" i="1" u="sng" dirty="0">
              <a:latin typeface="+mj-lt"/>
            </a:endParaRPr>
          </a:p>
          <a:p>
            <a:pPr marL="342900" lvl="0" indent="-342900">
              <a:lnSpc>
                <a:spcPct val="150000"/>
              </a:lnSpc>
              <a:buFont typeface="Symbol" panose="05050102010706020507" pitchFamily="18" charset="2"/>
              <a:buChar char=""/>
            </a:pPr>
            <a:r>
              <a:rPr lang="fr-CA" i="1" u="sng" dirty="0">
                <a:latin typeface="+mj-lt"/>
              </a:rPr>
              <a:t>Israël est </a:t>
            </a:r>
            <a:r>
              <a:rPr lang="fr-CA" i="1" u="sng" dirty="0" smtClean="0">
                <a:latin typeface="+mj-lt"/>
              </a:rPr>
              <a:t>également </a:t>
            </a:r>
            <a:r>
              <a:rPr lang="fr-CA" b="1" i="1" u="sng" dirty="0" smtClean="0">
                <a:latin typeface="+mj-lt"/>
              </a:rPr>
              <a:t>le deuxième pays au </a:t>
            </a:r>
            <a:r>
              <a:rPr lang="fr-CA" b="1" i="1" u="sng" dirty="0">
                <a:latin typeface="+mj-lt"/>
              </a:rPr>
              <a:t>monde en termes de nombre de milliardaires par </a:t>
            </a:r>
            <a:r>
              <a:rPr lang="fr-CA" b="1" i="1" u="sng" dirty="0" smtClean="0">
                <a:latin typeface="+mj-lt"/>
              </a:rPr>
              <a:t>habitant</a:t>
            </a:r>
            <a:r>
              <a:rPr lang="fr-CA" i="1" u="sng" dirty="0">
                <a:latin typeface="+mj-lt"/>
              </a:rPr>
              <a:t>.</a:t>
            </a:r>
            <a:endParaRPr lang="en-US" i="1" u="sng" dirty="0">
              <a:latin typeface="+mj-lt"/>
            </a:endParaRPr>
          </a:p>
          <a:p>
            <a:pPr marL="342900" lvl="0" indent="-342900">
              <a:lnSpc>
                <a:spcPct val="150000"/>
              </a:lnSpc>
              <a:buFont typeface="Symbol" panose="05050102010706020507" pitchFamily="18" charset="2"/>
              <a:buChar char=""/>
            </a:pPr>
            <a:r>
              <a:rPr lang="fr-CA" dirty="0">
                <a:latin typeface="+mj-lt"/>
              </a:rPr>
              <a:t>Les taux d’imposition en Israël sont parmi </a:t>
            </a:r>
            <a:r>
              <a:rPr lang="fr-CA" b="1" dirty="0">
                <a:latin typeface="+mj-lt"/>
              </a:rPr>
              <a:t>les plus élevés au monde</a:t>
            </a:r>
            <a:r>
              <a:rPr lang="fr-CA" dirty="0">
                <a:latin typeface="+mj-lt"/>
              </a:rPr>
              <a:t>. </a:t>
            </a:r>
            <a:endParaRPr lang="en-US" dirty="0">
              <a:latin typeface="+mj-lt"/>
            </a:endParaRPr>
          </a:p>
          <a:p>
            <a:pPr marL="342900" lvl="0" indent="-342900">
              <a:lnSpc>
                <a:spcPct val="150000"/>
              </a:lnSpc>
              <a:buFont typeface="Symbol" panose="05050102010706020507" pitchFamily="18" charset="2"/>
              <a:buChar char=""/>
            </a:pPr>
            <a:r>
              <a:rPr lang="fr-CA" dirty="0">
                <a:latin typeface="+mj-lt"/>
              </a:rPr>
              <a:t>Israël détient encore </a:t>
            </a:r>
            <a:r>
              <a:rPr lang="fr-CA" b="1" dirty="0">
                <a:latin typeface="+mj-lt"/>
              </a:rPr>
              <a:t>plus de monopoles que les États-Unis ou tout autre pays européen</a:t>
            </a:r>
            <a:r>
              <a:rPr lang="he-IL" dirty="0">
                <a:latin typeface="+mj-lt"/>
              </a:rPr>
              <a:t>.</a:t>
            </a:r>
            <a:endParaRPr lang="en-US" dirty="0">
              <a:latin typeface="+mj-lt"/>
            </a:endParaRPr>
          </a:p>
          <a:p>
            <a:pPr marL="342900" lvl="0" indent="-342900">
              <a:lnSpc>
                <a:spcPct val="150000"/>
              </a:lnSpc>
              <a:buFont typeface="Symbol" panose="05050102010706020507" pitchFamily="18" charset="2"/>
              <a:buChar char=""/>
            </a:pPr>
            <a:r>
              <a:rPr lang="fr-CA" b="1" i="1" u="sng" dirty="0" smtClean="0">
                <a:latin typeface="+mj-lt"/>
              </a:rPr>
              <a:t>Plus </a:t>
            </a:r>
            <a:r>
              <a:rPr lang="fr-CA" b="1" i="1" u="sng" dirty="0">
                <a:latin typeface="+mj-lt"/>
              </a:rPr>
              <a:t>de 80% des terres en Israël </a:t>
            </a:r>
            <a:r>
              <a:rPr lang="fr-CA" i="1" u="sng" dirty="0">
                <a:latin typeface="+mj-lt"/>
              </a:rPr>
              <a:t>appartiennent aux membres </a:t>
            </a:r>
            <a:r>
              <a:rPr lang="fr-CA" i="1" u="sng">
                <a:latin typeface="+mj-lt"/>
              </a:rPr>
              <a:t>des </a:t>
            </a:r>
            <a:r>
              <a:rPr lang="fr-CA" i="1" u="sng" smtClean="0">
                <a:latin typeface="+mj-lt"/>
              </a:rPr>
              <a:t>kibboutzim, </a:t>
            </a:r>
            <a:r>
              <a:rPr lang="fr-CA" i="1" u="sng" dirty="0">
                <a:latin typeface="+mj-lt"/>
              </a:rPr>
              <a:t>c'est-à-dire </a:t>
            </a:r>
            <a:r>
              <a:rPr lang="fr-CA" b="1" i="1" u="sng" dirty="0">
                <a:latin typeface="+mj-lt"/>
              </a:rPr>
              <a:t>aux mains de 8% de la population</a:t>
            </a:r>
            <a:r>
              <a:rPr lang="fr-CA" i="1" u="sng" dirty="0">
                <a:latin typeface="+mj-lt"/>
              </a:rPr>
              <a:t>. </a:t>
            </a:r>
            <a:endParaRPr lang="he-IL" i="1" u="sng" dirty="0" smtClean="0">
              <a:latin typeface="+mj-lt"/>
            </a:endParaRPr>
          </a:p>
          <a:p>
            <a:pPr marL="342900" lvl="0" indent="-342900">
              <a:lnSpc>
                <a:spcPct val="150000"/>
              </a:lnSpc>
              <a:buFont typeface="Symbol" panose="05050102010706020507" pitchFamily="18" charset="2"/>
              <a:buChar char=""/>
            </a:pPr>
            <a:r>
              <a:rPr lang="fr-FR" dirty="0" smtClean="0">
                <a:latin typeface="+mj-lt"/>
              </a:rPr>
              <a:t>En </a:t>
            </a:r>
            <a:r>
              <a:rPr lang="fr-FR" dirty="0">
                <a:latin typeface="+mj-lt"/>
              </a:rPr>
              <a:t>Israël, il y a eu </a:t>
            </a:r>
            <a:r>
              <a:rPr lang="fr-FR" b="1" dirty="0">
                <a:latin typeface="+mj-lt"/>
              </a:rPr>
              <a:t>en moyenne une guerre tous les trois ans depuis 1948</a:t>
            </a:r>
            <a:r>
              <a:rPr lang="fr-FR" dirty="0" smtClean="0">
                <a:latin typeface="+mj-lt"/>
              </a:rPr>
              <a:t>.</a:t>
            </a:r>
            <a:endParaRPr lang="en-US" dirty="0">
              <a:latin typeface="+mj-lt"/>
            </a:endParaRPr>
          </a:p>
        </p:txBody>
      </p:sp>
      <p:pic>
        <p:nvPicPr>
          <p:cNvPr id="3" name="Picture 2"/>
          <p:cNvPicPr>
            <a:picLocks noChangeAspect="1"/>
          </p:cNvPicPr>
          <p:nvPr/>
        </p:nvPicPr>
        <p:blipFill>
          <a:blip r:embed="rId3"/>
          <a:stretch>
            <a:fillRect/>
          </a:stretch>
        </p:blipFill>
        <p:spPr>
          <a:xfrm>
            <a:off x="246932" y="1304501"/>
            <a:ext cx="4434770" cy="2619799"/>
          </a:xfrm>
          <a:prstGeom prst="rect">
            <a:avLst/>
          </a:prstGeom>
        </p:spPr>
      </p:pic>
    </p:spTree>
    <p:extLst>
      <p:ext uri="{BB962C8B-B14F-4D97-AF65-F5344CB8AC3E}">
        <p14:creationId xmlns:p14="http://schemas.microsoft.com/office/powerpoint/2010/main" val="14725431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Violations de la </a:t>
            </a:r>
            <a:r>
              <a:rPr lang="en-US" dirty="0" err="1" smtClean="0"/>
              <a:t>loi</a:t>
            </a:r>
            <a:r>
              <a:rPr lang="he-IL" dirty="0" smtClean="0"/>
              <a:t> </a:t>
            </a:r>
            <a:r>
              <a:rPr lang="fr-CA" dirty="0" smtClean="0"/>
              <a:t> :</a:t>
            </a:r>
            <a:endParaRPr lang="en-US" dirty="0"/>
          </a:p>
        </p:txBody>
      </p:sp>
      <p:pic>
        <p:nvPicPr>
          <p:cNvPr id="5" name="Content Placeholder 4"/>
          <p:cNvPicPr>
            <a:picLocks noGrp="1" noChangeAspect="1"/>
          </p:cNvPicPr>
          <p:nvPr>
            <p:ph idx="1"/>
          </p:nvPr>
        </p:nvPicPr>
        <p:blipFill>
          <a:blip r:embed="rId2"/>
          <a:stretch>
            <a:fillRect/>
          </a:stretch>
        </p:blipFill>
        <p:spPr>
          <a:xfrm>
            <a:off x="5403273" y="1819300"/>
            <a:ext cx="5972419" cy="4605357"/>
          </a:xfrm>
          <a:prstGeom prst="rect">
            <a:avLst/>
          </a:prstGeom>
        </p:spPr>
      </p:pic>
      <p:sp>
        <p:nvSpPr>
          <p:cNvPr id="4" name="Rectangle 3"/>
          <p:cNvSpPr/>
          <p:nvPr/>
        </p:nvSpPr>
        <p:spPr>
          <a:xfrm>
            <a:off x="722873" y="1816182"/>
            <a:ext cx="4854968" cy="4616648"/>
          </a:xfrm>
          <a:prstGeom prst="rect">
            <a:avLst/>
          </a:prstGeom>
          <a:solidFill>
            <a:schemeClr val="bg2"/>
          </a:solidFill>
        </p:spPr>
        <p:txBody>
          <a:bodyPr wrap="square">
            <a:spAutoFit/>
          </a:bodyPr>
          <a:lstStyle/>
          <a:p>
            <a:pPr>
              <a:lnSpc>
                <a:spcPct val="150000"/>
              </a:lnSpc>
            </a:pPr>
            <a:r>
              <a:rPr lang="fr-CA" sz="2800" dirty="0">
                <a:latin typeface="+mj-lt"/>
                <a:sym typeface="Symbol" panose="05050102010706020507" pitchFamily="18" charset="2"/>
              </a:rPr>
              <a:t></a:t>
            </a:r>
            <a:r>
              <a:rPr lang="fr-CA" sz="2800" dirty="0">
                <a:latin typeface="+mj-lt"/>
              </a:rPr>
              <a:t> Blanchiment d'argent</a:t>
            </a:r>
            <a:br>
              <a:rPr lang="fr-CA" sz="2800" dirty="0">
                <a:latin typeface="+mj-lt"/>
              </a:rPr>
            </a:br>
            <a:r>
              <a:rPr lang="fr-CA" sz="2800" dirty="0">
                <a:latin typeface="+mj-lt"/>
                <a:sym typeface="Symbol" panose="05050102010706020507" pitchFamily="18" charset="2"/>
              </a:rPr>
              <a:t></a:t>
            </a:r>
            <a:r>
              <a:rPr lang="fr-CA" sz="2800" dirty="0">
                <a:latin typeface="+mj-lt"/>
              </a:rPr>
              <a:t> Organisation d'événements fictifs</a:t>
            </a:r>
            <a:br>
              <a:rPr lang="fr-CA" sz="2800" dirty="0">
                <a:latin typeface="+mj-lt"/>
              </a:rPr>
            </a:br>
            <a:r>
              <a:rPr lang="fr-CA" sz="2800" dirty="0">
                <a:latin typeface="+mj-lt"/>
                <a:sym typeface="Symbol" panose="05050102010706020507" pitchFamily="18" charset="2"/>
              </a:rPr>
              <a:t></a:t>
            </a:r>
            <a:r>
              <a:rPr lang="fr-CA" sz="2800" dirty="0">
                <a:latin typeface="+mj-lt"/>
              </a:rPr>
              <a:t> Fraude ou détournement de ressources publiques</a:t>
            </a:r>
            <a:br>
              <a:rPr lang="fr-CA" sz="2800" dirty="0">
                <a:latin typeface="+mj-lt"/>
              </a:rPr>
            </a:br>
            <a:r>
              <a:rPr lang="fr-CA" sz="2800" dirty="0" smtClean="0">
                <a:latin typeface="+mj-lt"/>
                <a:sym typeface="Symbol" panose="05050102010706020507" pitchFamily="18" charset="2"/>
              </a:rPr>
              <a:t></a:t>
            </a:r>
            <a:r>
              <a:rPr lang="fr-CA" sz="2800" dirty="0" smtClean="0">
                <a:latin typeface="+mj-lt"/>
              </a:rPr>
              <a:t> Fraude envers le public</a:t>
            </a:r>
            <a:br>
              <a:rPr lang="fr-CA" sz="2800" dirty="0" smtClean="0">
                <a:latin typeface="+mj-lt"/>
              </a:rPr>
            </a:br>
            <a:r>
              <a:rPr lang="fr-CA" sz="2800" dirty="0" smtClean="0">
                <a:latin typeface="+mj-lt"/>
                <a:sym typeface="Symbol" panose="05050102010706020507" pitchFamily="18" charset="2"/>
              </a:rPr>
              <a:t></a:t>
            </a:r>
            <a:r>
              <a:rPr lang="fr-CA" sz="2800" dirty="0" smtClean="0">
                <a:latin typeface="+mj-lt"/>
              </a:rPr>
              <a:t> </a:t>
            </a:r>
            <a:r>
              <a:rPr lang="fr-CA" sz="2800" dirty="0">
                <a:latin typeface="+mj-lt"/>
              </a:rPr>
              <a:t>Abus de pouvoir</a:t>
            </a:r>
            <a:endParaRPr lang="en-US" sz="2800" dirty="0">
              <a:latin typeface="+mj-lt"/>
            </a:endParaRPr>
          </a:p>
        </p:txBody>
      </p:sp>
    </p:spTree>
    <p:extLst>
      <p:ext uri="{BB962C8B-B14F-4D97-AF65-F5344CB8AC3E}">
        <p14:creationId xmlns:p14="http://schemas.microsoft.com/office/powerpoint/2010/main" val="33194731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629295"/>
            <a:ext cx="10633364" cy="4289367"/>
          </a:xfrm>
          <a:solidFill>
            <a:schemeClr val="bg2"/>
          </a:solidFill>
          <a:ln>
            <a:noFill/>
          </a:ln>
        </p:spPr>
        <p:txBody>
          <a:bodyPr>
            <a:normAutofit fontScale="77500" lnSpcReduction="20000"/>
          </a:bodyPr>
          <a:lstStyle/>
          <a:p>
            <a:pPr lvl="0"/>
            <a:r>
              <a:rPr lang="fr-CA" b="1" dirty="0" smtClean="0"/>
              <a:t>S'informer</a:t>
            </a:r>
            <a:r>
              <a:rPr lang="fr-CA" dirty="0" smtClean="0"/>
              <a:t> </a:t>
            </a:r>
            <a:r>
              <a:rPr lang="fr-CA" dirty="0"/>
              <a:t>– Lire des sources fiables sur la situation.</a:t>
            </a:r>
            <a:endParaRPr lang="en-US" dirty="0"/>
          </a:p>
          <a:p>
            <a:pPr lvl="0"/>
            <a:r>
              <a:rPr lang="fr-CA" b="1" dirty="0"/>
              <a:t>Partager l'information</a:t>
            </a:r>
            <a:r>
              <a:rPr lang="fr-CA" dirty="0"/>
              <a:t> – Parler autour de soi, sur les réseaux sociaux.</a:t>
            </a:r>
            <a:endParaRPr lang="en-US" dirty="0"/>
          </a:p>
          <a:p>
            <a:pPr lvl="0"/>
            <a:r>
              <a:rPr lang="fr-CA" b="1" dirty="0"/>
              <a:t>Soutenir les ONG</a:t>
            </a:r>
            <a:r>
              <a:rPr lang="fr-CA" dirty="0"/>
              <a:t> – Faire un don à des organisations humanitaires actives sur le terrain.</a:t>
            </a:r>
            <a:endParaRPr lang="en-US" dirty="0"/>
          </a:p>
          <a:p>
            <a:pPr lvl="0"/>
            <a:r>
              <a:rPr lang="fr-CA" b="1" dirty="0"/>
              <a:t>Participer à des manifestations</a:t>
            </a:r>
            <a:r>
              <a:rPr lang="fr-CA" dirty="0"/>
              <a:t> – Montrer sa solidarité publiquement.</a:t>
            </a:r>
            <a:endParaRPr lang="en-US" dirty="0"/>
          </a:p>
          <a:p>
            <a:pPr lvl="0"/>
            <a:r>
              <a:rPr lang="fr-CA" b="1" dirty="0"/>
              <a:t>Écrire à ses représentants</a:t>
            </a:r>
            <a:r>
              <a:rPr lang="fr-CA" dirty="0"/>
              <a:t> – Demander des actions politiques en faveur des droits des Palestiniens.</a:t>
            </a:r>
            <a:endParaRPr lang="en-US" dirty="0"/>
          </a:p>
          <a:p>
            <a:pPr lvl="0"/>
            <a:r>
              <a:rPr lang="fr-CA" b="1" dirty="0"/>
              <a:t>Boycotter les produits de l’occupation</a:t>
            </a:r>
            <a:r>
              <a:rPr lang="fr-CA" dirty="0"/>
              <a:t> – Refuser de soutenir l’économie de la colonisation.</a:t>
            </a:r>
            <a:endParaRPr lang="en-US" dirty="0"/>
          </a:p>
          <a:p>
            <a:pPr lvl="0"/>
            <a:r>
              <a:rPr lang="fr-CA" b="1" dirty="0"/>
              <a:t>Soutenir la culture palestinienne</a:t>
            </a:r>
            <a:r>
              <a:rPr lang="fr-CA" dirty="0"/>
              <a:t> – Lire, écouter, regarder, transmettre.</a:t>
            </a:r>
            <a:endParaRPr lang="en-US" dirty="0"/>
          </a:p>
          <a:p>
            <a:pPr lvl="0"/>
            <a:r>
              <a:rPr lang="fr-CA" b="1" dirty="0"/>
              <a:t>Éduquer les jeunes</a:t>
            </a:r>
            <a:r>
              <a:rPr lang="fr-CA" dirty="0"/>
              <a:t> – Sensibiliser les enfants et les étudiants aux droits humains.</a:t>
            </a:r>
            <a:endParaRPr lang="en-US" dirty="0"/>
          </a:p>
          <a:p>
            <a:pPr lvl="0"/>
            <a:r>
              <a:rPr lang="fr-CA" b="1" dirty="0"/>
              <a:t>Créer des alliances</a:t>
            </a:r>
            <a:r>
              <a:rPr lang="fr-CA" dirty="0"/>
              <a:t> – Travailler avec d'autres groupes pour la justice.</a:t>
            </a:r>
            <a:endParaRPr lang="en-US" dirty="0"/>
          </a:p>
          <a:p>
            <a:pPr lvl="0"/>
            <a:r>
              <a:rPr lang="fr-CA" b="1" dirty="0"/>
              <a:t>Rester </a:t>
            </a:r>
            <a:r>
              <a:rPr lang="fr-CA" b="1" dirty="0" err="1"/>
              <a:t>engagé·e</a:t>
            </a:r>
            <a:r>
              <a:rPr lang="fr-CA" dirty="0"/>
              <a:t> – Ne pas se décourager. La solidarité est un chemin </a:t>
            </a:r>
            <a:r>
              <a:rPr lang="fr-CA" dirty="0" smtClean="0"/>
              <a:t>long</a:t>
            </a:r>
            <a:endParaRPr lang="en-US" dirty="0"/>
          </a:p>
        </p:txBody>
      </p:sp>
      <p:pic>
        <p:nvPicPr>
          <p:cNvPr id="4" name="Picture 3"/>
          <p:cNvPicPr>
            <a:picLocks noChangeAspect="1"/>
          </p:cNvPicPr>
          <p:nvPr/>
        </p:nvPicPr>
        <p:blipFill>
          <a:blip r:embed="rId2"/>
          <a:stretch>
            <a:fillRect/>
          </a:stretch>
        </p:blipFill>
        <p:spPr>
          <a:xfrm>
            <a:off x="9395785" y="3461657"/>
            <a:ext cx="2323464" cy="2523571"/>
          </a:xfrm>
          <a:prstGeom prst="rect">
            <a:avLst/>
          </a:prstGeom>
          <a:effectLst>
            <a:softEdge rad="635000"/>
          </a:effectLst>
        </p:spPr>
      </p:pic>
      <p:sp>
        <p:nvSpPr>
          <p:cNvPr id="2" name="Title 1"/>
          <p:cNvSpPr>
            <a:spLocks noGrp="1"/>
          </p:cNvSpPr>
          <p:nvPr>
            <p:ph type="title"/>
          </p:nvPr>
        </p:nvSpPr>
        <p:spPr/>
        <p:txBody>
          <a:bodyPr>
            <a:normAutofit/>
          </a:bodyPr>
          <a:lstStyle/>
          <a:p>
            <a:r>
              <a:rPr lang="fr-CA" b="1" dirty="0"/>
              <a:t>Que peut-on faire pour aider les Palestiniens ? </a:t>
            </a:r>
            <a:r>
              <a:rPr lang="en-US" dirty="0"/>
              <a:t/>
            </a:r>
            <a:br>
              <a:rPr lang="en-US" dirty="0"/>
            </a:br>
            <a:endParaRPr lang="en-US" dirty="0"/>
          </a:p>
        </p:txBody>
      </p:sp>
    </p:spTree>
    <p:extLst>
      <p:ext uri="{BB962C8B-B14F-4D97-AF65-F5344CB8AC3E}">
        <p14:creationId xmlns:p14="http://schemas.microsoft.com/office/powerpoint/2010/main" val="33576944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Merci de </a:t>
            </a:r>
            <a:r>
              <a:rPr lang="fr-CA" dirty="0" smtClean="0"/>
              <a:t>votre</a:t>
            </a:r>
            <a:r>
              <a:rPr lang="en-US" dirty="0" smtClean="0"/>
              <a:t> </a:t>
            </a:r>
            <a:r>
              <a:rPr lang="en-US" dirty="0" err="1" smtClean="0"/>
              <a:t>écoute</a:t>
            </a:r>
            <a:r>
              <a:rPr lang="en-US" dirty="0" smtClean="0"/>
              <a:t> </a:t>
            </a:r>
            <a:endParaRPr lang="en-US" dirty="0"/>
          </a:p>
        </p:txBody>
      </p:sp>
      <p:sp>
        <p:nvSpPr>
          <p:cNvPr id="3" name="Content Placeholder 2"/>
          <p:cNvSpPr>
            <a:spLocks noGrp="1"/>
          </p:cNvSpPr>
          <p:nvPr>
            <p:ph idx="1"/>
          </p:nvPr>
        </p:nvSpPr>
        <p:spPr/>
        <p:txBody>
          <a:bodyPr>
            <a:normAutofit/>
          </a:bodyPr>
          <a:lstStyle/>
          <a:p>
            <a:pPr marL="0" indent="0" algn="ctr">
              <a:buNone/>
            </a:pPr>
            <a:r>
              <a:rPr lang="en-US" sz="6600" dirty="0" smtClean="0"/>
              <a:t/>
            </a:r>
            <a:br>
              <a:rPr lang="en-US" sz="6600" dirty="0" smtClean="0"/>
            </a:br>
            <a:endParaRPr lang="en-US" sz="6600" dirty="0"/>
          </a:p>
        </p:txBody>
      </p:sp>
      <p:pic>
        <p:nvPicPr>
          <p:cNvPr id="4" name="Picture 3"/>
          <p:cNvPicPr>
            <a:picLocks noChangeAspect="1"/>
          </p:cNvPicPr>
          <p:nvPr/>
        </p:nvPicPr>
        <p:blipFill>
          <a:blip r:embed="rId2"/>
          <a:stretch>
            <a:fillRect/>
          </a:stretch>
        </p:blipFill>
        <p:spPr>
          <a:xfrm>
            <a:off x="6991003" y="455888"/>
            <a:ext cx="4488176" cy="5664148"/>
          </a:xfrm>
          <a:prstGeom prst="rect">
            <a:avLst/>
          </a:prstGeom>
        </p:spPr>
      </p:pic>
      <p:pic>
        <p:nvPicPr>
          <p:cNvPr id="5" name="Picture 4"/>
          <p:cNvPicPr>
            <a:picLocks noChangeAspect="1"/>
          </p:cNvPicPr>
          <p:nvPr/>
        </p:nvPicPr>
        <p:blipFill>
          <a:blip r:embed="rId3"/>
          <a:stretch>
            <a:fillRect/>
          </a:stretch>
        </p:blipFill>
        <p:spPr>
          <a:xfrm>
            <a:off x="764771" y="1466443"/>
            <a:ext cx="5431711" cy="4106081"/>
          </a:xfrm>
          <a:prstGeom prst="rect">
            <a:avLst/>
          </a:prstGeom>
        </p:spPr>
      </p:pic>
      <p:sp>
        <p:nvSpPr>
          <p:cNvPr id="6" name="Rectangle 5"/>
          <p:cNvSpPr/>
          <p:nvPr/>
        </p:nvSpPr>
        <p:spPr>
          <a:xfrm>
            <a:off x="674835" y="5605148"/>
            <a:ext cx="4275273" cy="369332"/>
          </a:xfrm>
          <a:prstGeom prst="rect">
            <a:avLst/>
          </a:prstGeom>
        </p:spPr>
        <p:txBody>
          <a:bodyPr wrap="none">
            <a:spAutoFit/>
          </a:bodyPr>
          <a:lstStyle/>
          <a:p>
            <a:r>
              <a:rPr lang="en-US" dirty="0" err="1"/>
              <a:t>Bethléem</a:t>
            </a:r>
            <a:r>
              <a:rPr lang="en-US" dirty="0"/>
              <a:t>, </a:t>
            </a:r>
            <a:r>
              <a:rPr lang="en-US" dirty="0" err="1"/>
              <a:t>arrivée</a:t>
            </a:r>
            <a:r>
              <a:rPr lang="en-US" dirty="0"/>
              <a:t> des </a:t>
            </a:r>
            <a:r>
              <a:rPr lang="en-US" dirty="0" err="1"/>
              <a:t>pèlerins</a:t>
            </a:r>
            <a:r>
              <a:rPr lang="en-US" dirty="0"/>
              <a:t> à Noël, 1875</a:t>
            </a:r>
          </a:p>
        </p:txBody>
      </p:sp>
      <p:sp>
        <p:nvSpPr>
          <p:cNvPr id="7" name="Rectangle 6"/>
          <p:cNvSpPr/>
          <p:nvPr/>
        </p:nvSpPr>
        <p:spPr>
          <a:xfrm>
            <a:off x="6853041" y="6070662"/>
            <a:ext cx="3323923" cy="369332"/>
          </a:xfrm>
          <a:prstGeom prst="rect">
            <a:avLst/>
          </a:prstGeom>
        </p:spPr>
        <p:txBody>
          <a:bodyPr wrap="none">
            <a:spAutoFit/>
          </a:bodyPr>
          <a:lstStyle/>
          <a:p>
            <a:r>
              <a:rPr lang="en-US" dirty="0"/>
              <a:t>Village </a:t>
            </a:r>
            <a:r>
              <a:rPr lang="en-US" dirty="0" err="1"/>
              <a:t>palestinien</a:t>
            </a:r>
            <a:r>
              <a:rPr lang="en-US" dirty="0"/>
              <a:t> </a:t>
            </a:r>
            <a:r>
              <a:rPr lang="en-US" dirty="0" err="1"/>
              <a:t>avant</a:t>
            </a:r>
            <a:r>
              <a:rPr lang="en-US" dirty="0"/>
              <a:t> la Nakba</a:t>
            </a:r>
          </a:p>
        </p:txBody>
      </p:sp>
    </p:spTree>
    <p:extLst>
      <p:ext uri="{BB962C8B-B14F-4D97-AF65-F5344CB8AC3E}">
        <p14:creationId xmlns:p14="http://schemas.microsoft.com/office/powerpoint/2010/main" val="110150635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7676</TotalTime>
  <Words>958</Words>
  <Application>Microsoft Office PowerPoint</Application>
  <PresentationFormat>Widescreen</PresentationFormat>
  <Paragraphs>70</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Calibri Light</vt:lpstr>
      <vt:lpstr>Symbol</vt:lpstr>
      <vt:lpstr>Times New Roman</vt:lpstr>
      <vt:lpstr>Office Theme</vt:lpstr>
      <vt:lpstr>Liberté pour la Palestine</vt:lpstr>
      <vt:lpstr>La famille Ben-Shimon, Maroc </vt:lpstr>
      <vt:lpstr>Corfou et la famille Moustaki à Alexandrie, Egypt</vt:lpstr>
      <vt:lpstr>  </vt:lpstr>
      <vt:lpstr>PowerPoint Presentation</vt:lpstr>
      <vt:lpstr>Camps de réfugiés juifs en Israël, entre les années 1950 et 1970</vt:lpstr>
      <vt:lpstr>Place du Canon, Kiryat Motzkin</vt:lpstr>
      <vt:lpstr>Golda Meir, la quatrième Première Ministre d'Israël (entre 1969 et 1974) </vt:lpstr>
      <vt:lpstr> Apartheid </vt:lpstr>
      <vt:lpstr>PowerPoint Presentation</vt:lpstr>
      <vt:lpstr>Manifestation 2011, boulevard Rothschild et les rues de Tel Aviv, Israël</vt:lpstr>
      <vt:lpstr>Les membres des colonies Rothschild, les années 1930 , Palestine </vt:lpstr>
      <vt:lpstr>v</vt:lpstr>
      <vt:lpstr>PowerPoint Presentation</vt:lpstr>
      <vt:lpstr>PowerPoint Presentation</vt:lpstr>
      <vt:lpstr>Avi Shalem (Juif d'origine irakienne, ancien Israélien)</vt:lpstr>
      <vt:lpstr>Les Black Panthers juifs, les années 1970, Israël   </vt:lpstr>
      <vt:lpstr>v</vt:lpstr>
      <vt:lpstr>PowerPoint Presentation</vt:lpstr>
      <vt:lpstr>PowerPoint Presentation</vt:lpstr>
      <vt:lpstr>Shulamit Aloni, du parti travailliste</vt:lpstr>
      <vt:lpstr>PowerPoint Presentation</vt:lpstr>
      <vt:lpstr>*Rappel important : les données n’incluent pas les Palestiniens dans les camps de réfugiés.</vt:lpstr>
      <vt:lpstr>Violations de la loi  :</vt:lpstr>
      <vt:lpstr>Que peut-on faire pour aider les Palestiniens ?  </vt:lpstr>
      <vt:lpstr>Merci de votre écoute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Palestine libre</dc:title>
  <dc:creator>computer</dc:creator>
  <cp:lastModifiedBy>computer</cp:lastModifiedBy>
  <cp:revision>153</cp:revision>
  <dcterms:created xsi:type="dcterms:W3CDTF">2025-07-15T03:22:35Z</dcterms:created>
  <dcterms:modified xsi:type="dcterms:W3CDTF">2025-08-07T21:38:10Z</dcterms:modified>
</cp:coreProperties>
</file>